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8288000" cy="10287000"/>
  <p:notesSz cx="6797675" cy="9926638"/>
  <p:embeddedFontLst>
    <p:embeddedFont>
      <p:font typeface="芫荽" panose="02020500000000000000" charset="-120"/>
      <p:regular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24.png"/><Relationship Id="rId5" Type="http://schemas.openxmlformats.org/officeDocument/2006/relationships/image" Target="../media/image4.png"/><Relationship Id="rId15" Type="http://schemas.openxmlformats.org/officeDocument/2006/relationships/image" Target="../media/image28.jpe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Relationship Id="rId14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5638" b="-7563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4058285" y="-1131876"/>
            <a:ext cx="11616340" cy="9307592"/>
          </a:xfrm>
          <a:custGeom>
            <a:avLst/>
            <a:gdLst/>
            <a:ahLst/>
            <a:cxnLst/>
            <a:rect l="l" t="t" r="r" b="b"/>
            <a:pathLst>
              <a:path w="11616340" h="9307592">
                <a:moveTo>
                  <a:pt x="0" y="0"/>
                </a:moveTo>
                <a:lnTo>
                  <a:pt x="11616339" y="0"/>
                </a:lnTo>
                <a:lnTo>
                  <a:pt x="11616339" y="9307592"/>
                </a:lnTo>
                <a:lnTo>
                  <a:pt x="0" y="93075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-505585" y="5398696"/>
            <a:ext cx="19764771" cy="4480015"/>
          </a:xfrm>
          <a:custGeom>
            <a:avLst/>
            <a:gdLst/>
            <a:ahLst/>
            <a:cxnLst/>
            <a:rect l="l" t="t" r="r" b="b"/>
            <a:pathLst>
              <a:path w="19764771" h="4480015">
                <a:moveTo>
                  <a:pt x="19764771" y="0"/>
                </a:moveTo>
                <a:lnTo>
                  <a:pt x="0" y="0"/>
                </a:lnTo>
                <a:lnTo>
                  <a:pt x="0" y="4480015"/>
                </a:lnTo>
                <a:lnTo>
                  <a:pt x="19764771" y="4480015"/>
                </a:lnTo>
                <a:lnTo>
                  <a:pt x="19764771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03873" y="8025169"/>
            <a:ext cx="18495745" cy="5339661"/>
          </a:xfrm>
          <a:custGeom>
            <a:avLst/>
            <a:gdLst/>
            <a:ahLst/>
            <a:cxnLst/>
            <a:rect l="l" t="t" r="r" b="b"/>
            <a:pathLst>
              <a:path w="18495745" h="5339661">
                <a:moveTo>
                  <a:pt x="0" y="0"/>
                </a:moveTo>
                <a:lnTo>
                  <a:pt x="18495746" y="0"/>
                </a:lnTo>
                <a:lnTo>
                  <a:pt x="18495746" y="5339661"/>
                </a:lnTo>
                <a:lnTo>
                  <a:pt x="0" y="53396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60481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855235" y="8239877"/>
            <a:ext cx="12587417" cy="4195007"/>
          </a:xfrm>
          <a:custGeom>
            <a:avLst/>
            <a:gdLst/>
            <a:ahLst/>
            <a:cxnLst/>
            <a:rect l="l" t="t" r="r" b="b"/>
            <a:pathLst>
              <a:path w="12587417" h="4195007">
                <a:moveTo>
                  <a:pt x="0" y="0"/>
                </a:moveTo>
                <a:lnTo>
                  <a:pt x="12587417" y="0"/>
                </a:lnTo>
                <a:lnTo>
                  <a:pt x="12587417" y="4195007"/>
                </a:lnTo>
                <a:lnTo>
                  <a:pt x="0" y="419500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09" t="-51445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659987" y="2026306"/>
            <a:ext cx="13355679" cy="3411481"/>
            <a:chOff x="0" y="0"/>
            <a:chExt cx="3174152" cy="81078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174152" cy="810783"/>
            </a:xfrm>
            <a:custGeom>
              <a:avLst/>
              <a:gdLst/>
              <a:ahLst/>
              <a:cxnLst/>
              <a:rect l="l" t="t" r="r" b="b"/>
              <a:pathLst>
                <a:path w="3174152" h="810783">
                  <a:moveTo>
                    <a:pt x="29563" y="0"/>
                  </a:moveTo>
                  <a:lnTo>
                    <a:pt x="3144589" y="0"/>
                  </a:lnTo>
                  <a:cubicBezTo>
                    <a:pt x="3160916" y="0"/>
                    <a:pt x="3174152" y="13236"/>
                    <a:pt x="3174152" y="29563"/>
                  </a:cubicBezTo>
                  <a:lnTo>
                    <a:pt x="3174152" y="781220"/>
                  </a:lnTo>
                  <a:cubicBezTo>
                    <a:pt x="3174152" y="797547"/>
                    <a:pt x="3160916" y="810783"/>
                    <a:pt x="3144589" y="810783"/>
                  </a:cubicBezTo>
                  <a:lnTo>
                    <a:pt x="29563" y="810783"/>
                  </a:lnTo>
                  <a:cubicBezTo>
                    <a:pt x="13236" y="810783"/>
                    <a:pt x="0" y="797547"/>
                    <a:pt x="0" y="781220"/>
                  </a:cubicBezTo>
                  <a:lnTo>
                    <a:pt x="0" y="29563"/>
                  </a:lnTo>
                  <a:cubicBezTo>
                    <a:pt x="0" y="13236"/>
                    <a:pt x="13236" y="0"/>
                    <a:pt x="29563" y="0"/>
                  </a:cubicBezTo>
                  <a:close/>
                </a:path>
              </a:pathLst>
            </a:custGeom>
            <a:solidFill>
              <a:srgbClr val="FFEFC9">
                <a:alpha val="69804"/>
              </a:srgbClr>
            </a:solidFill>
            <a:ln w="38100" cap="rnd">
              <a:solidFill>
                <a:srgbClr val="FFFFFF">
                  <a:alpha val="69804"/>
                </a:srgbClr>
              </a:solidFill>
              <a:prstDash val="lgDash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28575"/>
              <a:ext cx="3174152" cy="7822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59987" y="5758812"/>
            <a:ext cx="7076898" cy="4119899"/>
            <a:chOff x="0" y="0"/>
            <a:chExt cx="1863874" cy="108507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863874" cy="1085076"/>
            </a:xfrm>
            <a:custGeom>
              <a:avLst/>
              <a:gdLst/>
              <a:ahLst/>
              <a:cxnLst/>
              <a:rect l="l" t="t" r="r" b="b"/>
              <a:pathLst>
                <a:path w="1863874" h="1085076">
                  <a:moveTo>
                    <a:pt x="55793" y="0"/>
                  </a:moveTo>
                  <a:lnTo>
                    <a:pt x="1808082" y="0"/>
                  </a:lnTo>
                  <a:cubicBezTo>
                    <a:pt x="1822879" y="0"/>
                    <a:pt x="1837070" y="5878"/>
                    <a:pt x="1847533" y="16341"/>
                  </a:cubicBezTo>
                  <a:cubicBezTo>
                    <a:pt x="1857996" y="26804"/>
                    <a:pt x="1863874" y="40995"/>
                    <a:pt x="1863874" y="55793"/>
                  </a:cubicBezTo>
                  <a:lnTo>
                    <a:pt x="1863874" y="1029284"/>
                  </a:lnTo>
                  <a:cubicBezTo>
                    <a:pt x="1863874" y="1044081"/>
                    <a:pt x="1857996" y="1058272"/>
                    <a:pt x="1847533" y="1068735"/>
                  </a:cubicBezTo>
                  <a:cubicBezTo>
                    <a:pt x="1837070" y="1079198"/>
                    <a:pt x="1822879" y="1085076"/>
                    <a:pt x="1808082" y="1085076"/>
                  </a:cubicBezTo>
                  <a:lnTo>
                    <a:pt x="55793" y="1085076"/>
                  </a:lnTo>
                  <a:cubicBezTo>
                    <a:pt x="40995" y="1085076"/>
                    <a:pt x="26804" y="1079198"/>
                    <a:pt x="16341" y="1068735"/>
                  </a:cubicBezTo>
                  <a:cubicBezTo>
                    <a:pt x="5878" y="1058272"/>
                    <a:pt x="0" y="1044081"/>
                    <a:pt x="0" y="1029284"/>
                  </a:cubicBezTo>
                  <a:lnTo>
                    <a:pt x="0" y="55793"/>
                  </a:lnTo>
                  <a:cubicBezTo>
                    <a:pt x="0" y="40995"/>
                    <a:pt x="5878" y="26804"/>
                    <a:pt x="16341" y="16341"/>
                  </a:cubicBezTo>
                  <a:cubicBezTo>
                    <a:pt x="26804" y="5878"/>
                    <a:pt x="40995" y="0"/>
                    <a:pt x="55793" y="0"/>
                  </a:cubicBezTo>
                  <a:close/>
                </a:path>
              </a:pathLst>
            </a:custGeom>
            <a:solidFill>
              <a:srgbClr val="FFEFC9">
                <a:alpha val="69804"/>
              </a:srgbClr>
            </a:solidFill>
            <a:ln w="38100" cap="rnd">
              <a:solidFill>
                <a:srgbClr val="FFFFFF">
                  <a:alpha val="69804"/>
                </a:srgbClr>
              </a:solidFill>
              <a:prstDash val="lgDash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28575"/>
              <a:ext cx="1863874" cy="1056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0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1270057" y="-195022"/>
            <a:ext cx="10544810" cy="6458696"/>
          </a:xfrm>
          <a:custGeom>
            <a:avLst/>
            <a:gdLst/>
            <a:ahLst/>
            <a:cxnLst/>
            <a:rect l="l" t="t" r="r" b="b"/>
            <a:pathLst>
              <a:path w="10544810" h="6458696">
                <a:moveTo>
                  <a:pt x="0" y="0"/>
                </a:moveTo>
                <a:lnTo>
                  <a:pt x="10544810" y="0"/>
                </a:lnTo>
                <a:lnTo>
                  <a:pt x="10544810" y="6458696"/>
                </a:lnTo>
                <a:lnTo>
                  <a:pt x="0" y="645869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8222660" y="5758812"/>
            <a:ext cx="5793006" cy="4119899"/>
            <a:chOff x="0" y="0"/>
            <a:chExt cx="1525730" cy="108507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25730" cy="1085076"/>
            </a:xfrm>
            <a:custGeom>
              <a:avLst/>
              <a:gdLst/>
              <a:ahLst/>
              <a:cxnLst/>
              <a:rect l="l" t="t" r="r" b="b"/>
              <a:pathLst>
                <a:path w="1525730" h="1085076">
                  <a:moveTo>
                    <a:pt x="68158" y="0"/>
                  </a:moveTo>
                  <a:lnTo>
                    <a:pt x="1457572" y="0"/>
                  </a:lnTo>
                  <a:cubicBezTo>
                    <a:pt x="1475649" y="0"/>
                    <a:pt x="1492985" y="7181"/>
                    <a:pt x="1505767" y="19963"/>
                  </a:cubicBezTo>
                  <a:cubicBezTo>
                    <a:pt x="1518549" y="32745"/>
                    <a:pt x="1525730" y="50081"/>
                    <a:pt x="1525730" y="68158"/>
                  </a:cubicBezTo>
                  <a:lnTo>
                    <a:pt x="1525730" y="1016919"/>
                  </a:lnTo>
                  <a:cubicBezTo>
                    <a:pt x="1525730" y="1054561"/>
                    <a:pt x="1495215" y="1085076"/>
                    <a:pt x="1457572" y="1085076"/>
                  </a:cubicBezTo>
                  <a:lnTo>
                    <a:pt x="68158" y="1085076"/>
                  </a:lnTo>
                  <a:cubicBezTo>
                    <a:pt x="50081" y="1085076"/>
                    <a:pt x="32745" y="1077895"/>
                    <a:pt x="19963" y="1065113"/>
                  </a:cubicBezTo>
                  <a:cubicBezTo>
                    <a:pt x="7181" y="1052331"/>
                    <a:pt x="0" y="1034995"/>
                    <a:pt x="0" y="1016919"/>
                  </a:cubicBezTo>
                  <a:lnTo>
                    <a:pt x="0" y="68158"/>
                  </a:lnTo>
                  <a:cubicBezTo>
                    <a:pt x="0" y="50081"/>
                    <a:pt x="7181" y="32745"/>
                    <a:pt x="19963" y="19963"/>
                  </a:cubicBezTo>
                  <a:cubicBezTo>
                    <a:pt x="32745" y="7181"/>
                    <a:pt x="50081" y="0"/>
                    <a:pt x="68158" y="0"/>
                  </a:cubicBezTo>
                  <a:close/>
                </a:path>
              </a:pathLst>
            </a:custGeom>
            <a:solidFill>
              <a:srgbClr val="FFEFC9">
                <a:alpha val="69804"/>
              </a:srgbClr>
            </a:solidFill>
            <a:ln w="38100" cap="rnd">
              <a:solidFill>
                <a:srgbClr val="FFFFFF">
                  <a:alpha val="69804"/>
                </a:srgbClr>
              </a:solidFill>
              <a:prstDash val="lgDash"/>
              <a:round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28575"/>
              <a:ext cx="1525730" cy="1056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0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 flipH="1">
            <a:off x="855235" y="3021491"/>
            <a:ext cx="1566901" cy="1719507"/>
          </a:xfrm>
          <a:custGeom>
            <a:avLst/>
            <a:gdLst/>
            <a:ahLst/>
            <a:cxnLst/>
            <a:rect l="l" t="t" r="r" b="b"/>
            <a:pathLst>
              <a:path w="1566901" h="1719507">
                <a:moveTo>
                  <a:pt x="1566901" y="0"/>
                </a:moveTo>
                <a:lnTo>
                  <a:pt x="0" y="0"/>
                </a:lnTo>
                <a:lnTo>
                  <a:pt x="0" y="1719507"/>
                </a:lnTo>
                <a:lnTo>
                  <a:pt x="1566901" y="1719507"/>
                </a:lnTo>
                <a:lnTo>
                  <a:pt x="1566901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8222660" y="6976762"/>
            <a:ext cx="1618721" cy="1901581"/>
          </a:xfrm>
          <a:custGeom>
            <a:avLst/>
            <a:gdLst/>
            <a:ahLst/>
            <a:cxnLst/>
            <a:rect l="l" t="t" r="r" b="b"/>
            <a:pathLst>
              <a:path w="1618721" h="1901581">
                <a:moveTo>
                  <a:pt x="0" y="0"/>
                </a:moveTo>
                <a:lnTo>
                  <a:pt x="1618721" y="0"/>
                </a:lnTo>
                <a:lnTo>
                  <a:pt x="1618721" y="1901581"/>
                </a:lnTo>
                <a:lnTo>
                  <a:pt x="0" y="190158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0345495" y="-1928319"/>
            <a:ext cx="4029160" cy="4317287"/>
          </a:xfrm>
          <a:custGeom>
            <a:avLst/>
            <a:gdLst/>
            <a:ahLst/>
            <a:cxnLst/>
            <a:rect l="l" t="t" r="r" b="b"/>
            <a:pathLst>
              <a:path w="4029160" h="4317287">
                <a:moveTo>
                  <a:pt x="0" y="0"/>
                </a:moveTo>
                <a:lnTo>
                  <a:pt x="4029160" y="0"/>
                </a:lnTo>
                <a:lnTo>
                  <a:pt x="4029160" y="4317287"/>
                </a:lnTo>
                <a:lnTo>
                  <a:pt x="0" y="431728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b="-2637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279786" y="654368"/>
            <a:ext cx="13325699" cy="872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99"/>
              </a:lnSpc>
            </a:pPr>
            <a:r>
              <a:rPr lang="zh-TW" altLang="en-US" sz="6599" dirty="0">
                <a:solidFill>
                  <a:srgbClr val="FFEFC9"/>
                </a:solidFill>
                <a:latin typeface="芫荽"/>
                <a:ea typeface="芫荽"/>
                <a:cs typeface="芫荽"/>
                <a:sym typeface="芫荽"/>
              </a:rPr>
              <a:t>八德國小</a:t>
            </a:r>
            <a:r>
              <a:rPr lang="en-US" sz="6599" dirty="0">
                <a:solidFill>
                  <a:srgbClr val="FFEFC9"/>
                </a:solidFill>
                <a:latin typeface="芫荽"/>
                <a:ea typeface="芫荽"/>
                <a:cs typeface="芫荽"/>
                <a:sym typeface="芫荽"/>
              </a:rPr>
              <a:t>  </a:t>
            </a:r>
            <a:r>
              <a:rPr lang="en-US" sz="6599" dirty="0" err="1">
                <a:solidFill>
                  <a:srgbClr val="FFEFC9"/>
                </a:solidFill>
                <a:latin typeface="芫荽"/>
                <a:ea typeface="芫荽"/>
                <a:cs typeface="芫荽"/>
                <a:sym typeface="芫荽"/>
              </a:rPr>
              <a:t>職場友善宣導</a:t>
            </a:r>
            <a:endParaRPr lang="en-US" sz="6599" dirty="0">
              <a:solidFill>
                <a:srgbClr val="FFEFC9"/>
              </a:solidFill>
              <a:latin typeface="芫荽"/>
              <a:ea typeface="芫荽"/>
              <a:cs typeface="芫荽"/>
              <a:sym typeface="芫荽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301729" y="7012623"/>
            <a:ext cx="1758457" cy="1612277"/>
          </a:xfrm>
          <a:custGeom>
            <a:avLst/>
            <a:gdLst/>
            <a:ahLst/>
            <a:cxnLst/>
            <a:rect l="l" t="t" r="r" b="b"/>
            <a:pathLst>
              <a:path w="1758457" h="1612277">
                <a:moveTo>
                  <a:pt x="0" y="0"/>
                </a:moveTo>
                <a:lnTo>
                  <a:pt x="1758457" y="0"/>
                </a:lnTo>
                <a:lnTo>
                  <a:pt x="1758457" y="1612277"/>
                </a:lnTo>
                <a:lnTo>
                  <a:pt x="0" y="161227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793604">
            <a:off x="16340325" y="3820099"/>
            <a:ext cx="520235" cy="1473591"/>
          </a:xfrm>
          <a:custGeom>
            <a:avLst/>
            <a:gdLst/>
            <a:ahLst/>
            <a:cxnLst/>
            <a:rect l="l" t="t" r="r" b="b"/>
            <a:pathLst>
              <a:path w="520235" h="1473591">
                <a:moveTo>
                  <a:pt x="0" y="0"/>
                </a:moveTo>
                <a:lnTo>
                  <a:pt x="520236" y="0"/>
                </a:lnTo>
                <a:lnTo>
                  <a:pt x="520236" y="1473592"/>
                </a:lnTo>
                <a:lnTo>
                  <a:pt x="0" y="147359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-574200">
            <a:off x="15546934" y="3765038"/>
            <a:ext cx="520235" cy="1473591"/>
          </a:xfrm>
          <a:custGeom>
            <a:avLst/>
            <a:gdLst/>
            <a:ahLst/>
            <a:cxnLst/>
            <a:rect l="l" t="t" r="r" b="b"/>
            <a:pathLst>
              <a:path w="520235" h="1473591">
                <a:moveTo>
                  <a:pt x="0" y="0"/>
                </a:moveTo>
                <a:lnTo>
                  <a:pt x="520236" y="0"/>
                </a:lnTo>
                <a:lnTo>
                  <a:pt x="520236" y="1473592"/>
                </a:lnTo>
                <a:lnTo>
                  <a:pt x="0" y="147359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2145635">
            <a:off x="14835358" y="4024090"/>
            <a:ext cx="520235" cy="1473591"/>
          </a:xfrm>
          <a:custGeom>
            <a:avLst/>
            <a:gdLst/>
            <a:ahLst/>
            <a:cxnLst/>
            <a:rect l="l" t="t" r="r" b="b"/>
            <a:pathLst>
              <a:path w="520235" h="1473591">
                <a:moveTo>
                  <a:pt x="0" y="0"/>
                </a:moveTo>
                <a:lnTo>
                  <a:pt x="520235" y="0"/>
                </a:lnTo>
                <a:lnTo>
                  <a:pt x="520235" y="1473591"/>
                </a:lnTo>
                <a:lnTo>
                  <a:pt x="0" y="147359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6224705" y="5437787"/>
            <a:ext cx="2270397" cy="3537446"/>
          </a:xfrm>
          <a:custGeom>
            <a:avLst/>
            <a:gdLst/>
            <a:ahLst/>
            <a:cxnLst/>
            <a:rect l="l" t="t" r="r" b="b"/>
            <a:pathLst>
              <a:path w="2270397" h="3537446">
                <a:moveTo>
                  <a:pt x="0" y="0"/>
                </a:moveTo>
                <a:lnTo>
                  <a:pt x="2270397" y="0"/>
                </a:lnTo>
                <a:lnTo>
                  <a:pt x="2270397" y="3537446"/>
                </a:lnTo>
                <a:lnTo>
                  <a:pt x="0" y="353744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3605485" y="5590230"/>
            <a:ext cx="2132544" cy="3699998"/>
          </a:xfrm>
          <a:custGeom>
            <a:avLst/>
            <a:gdLst/>
            <a:ahLst/>
            <a:cxnLst/>
            <a:rect l="l" t="t" r="r" b="b"/>
            <a:pathLst>
              <a:path w="2132544" h="3699998">
                <a:moveTo>
                  <a:pt x="0" y="0"/>
                </a:moveTo>
                <a:lnTo>
                  <a:pt x="2132544" y="0"/>
                </a:lnTo>
                <a:lnTo>
                  <a:pt x="2132544" y="3699998"/>
                </a:lnTo>
                <a:lnTo>
                  <a:pt x="0" y="369999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flipH="1">
            <a:off x="15066308" y="7051675"/>
            <a:ext cx="2251215" cy="3027306"/>
          </a:xfrm>
          <a:custGeom>
            <a:avLst/>
            <a:gdLst/>
            <a:ahLst/>
            <a:cxnLst/>
            <a:rect l="l" t="t" r="r" b="b"/>
            <a:pathLst>
              <a:path w="2251215" h="3027306">
                <a:moveTo>
                  <a:pt x="2251214" y="0"/>
                </a:moveTo>
                <a:lnTo>
                  <a:pt x="0" y="0"/>
                </a:lnTo>
                <a:lnTo>
                  <a:pt x="0" y="3027306"/>
                </a:lnTo>
                <a:lnTo>
                  <a:pt x="2251214" y="3027306"/>
                </a:lnTo>
                <a:lnTo>
                  <a:pt x="2251214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2839834" y="2432888"/>
            <a:ext cx="3427544" cy="553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78"/>
              </a:lnSpc>
            </a:pPr>
            <a:r>
              <a:rPr lang="en-US" sz="4178" dirty="0" err="1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職場霸凌定義</a:t>
            </a:r>
            <a:endParaRPr lang="en-US" sz="4178" dirty="0">
              <a:solidFill>
                <a:srgbClr val="000000"/>
              </a:solidFill>
              <a:latin typeface="芫荽"/>
              <a:ea typeface="芫荽"/>
              <a:cs typeface="芫荽"/>
              <a:sym typeface="芫荽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2839834" y="2996226"/>
            <a:ext cx="10765651" cy="2237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6"/>
              </a:lnSpc>
            </a:pPr>
            <a:r>
              <a:rPr lang="zh-TW" altLang="en-US" sz="28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人員於職務上假借權勢或機會，逾越職務上正當合理範圍，持續以</a:t>
            </a:r>
            <a:r>
              <a:rPr lang="zh-TW" altLang="en-US" sz="2840" dirty="0">
                <a:solidFill>
                  <a:srgbClr val="FF0000"/>
                </a:solidFill>
                <a:latin typeface="芫荽"/>
                <a:ea typeface="芫荽"/>
                <a:cs typeface="芫荽"/>
                <a:sym typeface="芫荽"/>
              </a:rPr>
              <a:t>歧視、侮辱言行</a:t>
            </a:r>
            <a:r>
              <a:rPr lang="zh-TW" altLang="en-US" sz="28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或其他方式，造成</a:t>
            </a:r>
            <a:r>
              <a:rPr lang="zh-TW" altLang="en-US" sz="2840" dirty="0">
                <a:solidFill>
                  <a:srgbClr val="FF0000"/>
                </a:solidFill>
                <a:latin typeface="芫荽"/>
                <a:ea typeface="芫荽"/>
                <a:cs typeface="芫荽"/>
                <a:sym typeface="芫荽"/>
              </a:rPr>
              <a:t>敵意性、脅迫性或冒犯性</a:t>
            </a:r>
            <a:r>
              <a:rPr lang="zh-TW" altLang="en-US" sz="28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之不友善工作環境，致人員身心遭受不法侵害。但情節重大者，不以持續發生為必要。</a:t>
            </a:r>
            <a:endParaRPr lang="en-US" altLang="zh-TW" sz="2840" dirty="0">
              <a:solidFill>
                <a:srgbClr val="000000"/>
              </a:solidFill>
              <a:latin typeface="芫荽"/>
              <a:ea typeface="芫荽"/>
              <a:cs typeface="芫荽"/>
              <a:sym typeface="芫荽"/>
            </a:endParaRPr>
          </a:p>
          <a:p>
            <a:pPr algn="r">
              <a:lnSpc>
                <a:spcPts val="3636"/>
              </a:lnSpc>
            </a:pPr>
            <a:r>
              <a:rPr lang="en-US" sz="24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-</a:t>
            </a:r>
            <a:r>
              <a:rPr lang="zh-TW" altLang="en-US" sz="24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公務人員執行職務安全及衛生防護辦法</a:t>
            </a:r>
            <a:r>
              <a:rPr lang="en-US" sz="24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第</a:t>
            </a:r>
            <a:r>
              <a:rPr lang="en-US" altLang="zh-TW" sz="24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31</a:t>
            </a:r>
            <a:r>
              <a:rPr lang="zh-TW" altLang="en-US" sz="24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條</a:t>
            </a:r>
            <a:endParaRPr lang="en-US" sz="2440" dirty="0">
              <a:solidFill>
                <a:srgbClr val="000000"/>
              </a:solidFill>
              <a:latin typeface="芫荽"/>
              <a:ea typeface="芫荽"/>
              <a:cs typeface="芫荽"/>
              <a:sym typeface="芫荽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2241161" y="6040061"/>
            <a:ext cx="3427544" cy="553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78"/>
              </a:lnSpc>
            </a:pPr>
            <a:r>
              <a:rPr lang="en-US" sz="4178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員工協助方案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241161" y="6574824"/>
            <a:ext cx="5316893" cy="3078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65"/>
              </a:lnSpc>
            </a:pPr>
            <a:r>
              <a:rPr lang="en-US" sz="28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1.提供</a:t>
            </a:r>
            <a:r>
              <a:rPr lang="en-US" sz="2840" dirty="0">
                <a:solidFill>
                  <a:srgbClr val="C80015"/>
                </a:solidFill>
                <a:latin typeface="芫荽"/>
                <a:ea typeface="芫荽"/>
                <a:cs typeface="芫荽"/>
                <a:sym typeface="芫荽"/>
              </a:rPr>
              <a:t>心理、工作、 </a:t>
            </a:r>
            <a:r>
              <a:rPr lang="en-US" sz="2840" dirty="0" err="1">
                <a:solidFill>
                  <a:srgbClr val="C80015"/>
                </a:solidFill>
                <a:latin typeface="芫荽"/>
                <a:ea typeface="芫荽"/>
                <a:cs typeface="芫荽"/>
                <a:sym typeface="芫荽"/>
              </a:rPr>
              <a:t>法律、財務、健康</a:t>
            </a:r>
            <a:r>
              <a:rPr lang="en-US" sz="2840" dirty="0">
                <a:solidFill>
                  <a:srgbClr val="C80015"/>
                </a:solidFill>
                <a:latin typeface="芫荽"/>
                <a:ea typeface="芫荽"/>
                <a:cs typeface="芫荽"/>
                <a:sym typeface="芫荽"/>
              </a:rPr>
              <a:t>、 </a:t>
            </a:r>
            <a:r>
              <a:rPr lang="en-US" sz="2840" dirty="0" err="1">
                <a:solidFill>
                  <a:srgbClr val="C80015"/>
                </a:solidFill>
                <a:latin typeface="芫荽"/>
                <a:ea typeface="芫荽"/>
                <a:cs typeface="芫荽"/>
                <a:sym typeface="芫荽"/>
              </a:rPr>
              <a:t>管理</a:t>
            </a:r>
            <a:r>
              <a:rPr lang="en-US" sz="2840" dirty="0">
                <a:solidFill>
                  <a:srgbClr val="C80015"/>
                </a:solidFill>
                <a:latin typeface="芫荽"/>
                <a:ea typeface="芫荽"/>
                <a:cs typeface="芫荽"/>
                <a:sym typeface="芫荽"/>
              </a:rPr>
              <a:t>、 </a:t>
            </a:r>
            <a:r>
              <a:rPr lang="en-US" sz="2840" dirty="0" err="1">
                <a:solidFill>
                  <a:srgbClr val="C80015"/>
                </a:solidFill>
                <a:latin typeface="芫荽"/>
                <a:ea typeface="芫荽"/>
                <a:cs typeface="芫荽"/>
                <a:sym typeface="芫荽"/>
              </a:rPr>
              <a:t>友善職場</a:t>
            </a:r>
            <a:r>
              <a:rPr lang="en-US" sz="2840" dirty="0" err="1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等七大議題專業諮詢</a:t>
            </a:r>
            <a:endParaRPr lang="en-US" sz="2840" dirty="0">
              <a:solidFill>
                <a:srgbClr val="000000"/>
              </a:solidFill>
              <a:latin typeface="芫荽"/>
              <a:ea typeface="芫荽"/>
              <a:cs typeface="芫荽"/>
              <a:sym typeface="芫荽"/>
            </a:endParaRPr>
          </a:p>
          <a:p>
            <a:pPr algn="l">
              <a:lnSpc>
                <a:spcPts val="3465"/>
              </a:lnSpc>
            </a:pPr>
            <a:r>
              <a:rPr lang="en-US" sz="28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2.可透過專線、官方LINE、 </a:t>
            </a:r>
            <a:r>
              <a:rPr lang="en-US" sz="2840" dirty="0" err="1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E-mail或本府EAPs服務窗口申請，由專責人員給予初步處遇或轉介服務</a:t>
            </a:r>
            <a:endParaRPr lang="en-US" sz="2840" dirty="0">
              <a:solidFill>
                <a:srgbClr val="000000"/>
              </a:solidFill>
              <a:latin typeface="芫荽"/>
              <a:ea typeface="芫荽"/>
              <a:cs typeface="芫荽"/>
              <a:sym typeface="芫荽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10015108" y="6024868"/>
            <a:ext cx="3427544" cy="553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78"/>
              </a:lnSpc>
            </a:pPr>
            <a:r>
              <a:rPr lang="en-US" sz="4178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申訴管道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023316" y="6628977"/>
            <a:ext cx="3582169" cy="2489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34"/>
              </a:lnSpc>
            </a:pPr>
            <a:r>
              <a:rPr lang="en-US" sz="28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1.單位：本</a:t>
            </a:r>
            <a:r>
              <a:rPr lang="zh-TW" altLang="en-US" sz="28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校</a:t>
            </a:r>
            <a:r>
              <a:rPr lang="en-US" sz="2840" dirty="0" err="1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人事室</a:t>
            </a:r>
            <a:endParaRPr lang="en-US" sz="2840" dirty="0">
              <a:solidFill>
                <a:srgbClr val="000000"/>
              </a:solidFill>
              <a:latin typeface="芫荽"/>
              <a:ea typeface="芫荽"/>
              <a:cs typeface="芫荽"/>
              <a:sym typeface="芫荽"/>
            </a:endParaRPr>
          </a:p>
          <a:p>
            <a:pPr algn="l">
              <a:lnSpc>
                <a:spcPts val="4034"/>
              </a:lnSpc>
            </a:pPr>
            <a:r>
              <a:rPr lang="en-US" sz="28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2.專線：03-3</a:t>
            </a:r>
            <a:r>
              <a:rPr lang="en-US" altLang="zh-TW" sz="28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682943</a:t>
            </a:r>
            <a:endParaRPr lang="en-US" sz="2840" dirty="0">
              <a:solidFill>
                <a:srgbClr val="000000"/>
              </a:solidFill>
              <a:latin typeface="芫荽"/>
              <a:ea typeface="芫荽"/>
              <a:cs typeface="芫荽"/>
              <a:sym typeface="芫荽"/>
            </a:endParaRPr>
          </a:p>
          <a:p>
            <a:pPr algn="l">
              <a:lnSpc>
                <a:spcPts val="4034"/>
              </a:lnSpc>
            </a:pPr>
            <a:r>
              <a:rPr lang="en-US" sz="28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3.</a:t>
            </a:r>
            <a:r>
              <a:rPr lang="zh-TW" altLang="en-US" sz="28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申訴書收件地址：桃園市八德區興豐路</a:t>
            </a:r>
            <a:r>
              <a:rPr lang="en-US" altLang="zh-TW" sz="28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222</a:t>
            </a:r>
            <a:r>
              <a:rPr lang="zh-TW" altLang="en-US" sz="28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號</a:t>
            </a:r>
            <a:endParaRPr lang="en-US" sz="2840" dirty="0">
              <a:solidFill>
                <a:srgbClr val="000000"/>
              </a:solidFill>
              <a:latin typeface="芫荽"/>
              <a:ea typeface="芫荽"/>
              <a:cs typeface="芫荽"/>
              <a:sym typeface="芫荽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5638" b="-7563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354370" y="3374370"/>
            <a:ext cx="4963518" cy="2574825"/>
          </a:xfrm>
          <a:custGeom>
            <a:avLst/>
            <a:gdLst/>
            <a:ahLst/>
            <a:cxnLst/>
            <a:rect l="l" t="t" r="r" b="b"/>
            <a:pathLst>
              <a:path w="4963518" h="2574825">
                <a:moveTo>
                  <a:pt x="0" y="0"/>
                </a:moveTo>
                <a:lnTo>
                  <a:pt x="4963518" y="0"/>
                </a:lnTo>
                <a:lnTo>
                  <a:pt x="4963518" y="2574825"/>
                </a:lnTo>
                <a:lnTo>
                  <a:pt x="0" y="2574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676887" y="3827198"/>
            <a:ext cx="2930510" cy="1669170"/>
          </a:xfrm>
          <a:custGeom>
            <a:avLst/>
            <a:gdLst/>
            <a:ahLst/>
            <a:cxnLst/>
            <a:rect l="l" t="t" r="r" b="b"/>
            <a:pathLst>
              <a:path w="2930510" h="1669170">
                <a:moveTo>
                  <a:pt x="0" y="0"/>
                </a:moveTo>
                <a:lnTo>
                  <a:pt x="2930510" y="0"/>
                </a:lnTo>
                <a:lnTo>
                  <a:pt x="2930510" y="1669169"/>
                </a:lnTo>
                <a:lnTo>
                  <a:pt x="0" y="16691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2858837" y="4881902"/>
            <a:ext cx="24570049" cy="7093293"/>
          </a:xfrm>
          <a:custGeom>
            <a:avLst/>
            <a:gdLst/>
            <a:ahLst/>
            <a:cxnLst/>
            <a:rect l="l" t="t" r="r" b="b"/>
            <a:pathLst>
              <a:path w="24570049" h="7093293">
                <a:moveTo>
                  <a:pt x="0" y="0"/>
                </a:moveTo>
                <a:lnTo>
                  <a:pt x="24570049" y="0"/>
                </a:lnTo>
                <a:lnTo>
                  <a:pt x="24570049" y="7093293"/>
                </a:lnTo>
                <a:lnTo>
                  <a:pt x="0" y="70932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60481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925156" y="-1891191"/>
            <a:ext cx="11616340" cy="9307592"/>
          </a:xfrm>
          <a:custGeom>
            <a:avLst/>
            <a:gdLst/>
            <a:ahLst/>
            <a:cxnLst/>
            <a:rect l="l" t="t" r="r" b="b"/>
            <a:pathLst>
              <a:path w="11616340" h="9307592">
                <a:moveTo>
                  <a:pt x="0" y="0"/>
                </a:moveTo>
                <a:lnTo>
                  <a:pt x="11616339" y="0"/>
                </a:lnTo>
                <a:lnTo>
                  <a:pt x="11616339" y="9307592"/>
                </a:lnTo>
                <a:lnTo>
                  <a:pt x="0" y="93075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593721" y="7185520"/>
            <a:ext cx="19475442" cy="11669036"/>
          </a:xfrm>
          <a:custGeom>
            <a:avLst/>
            <a:gdLst/>
            <a:ahLst/>
            <a:cxnLst/>
            <a:rect l="l" t="t" r="r" b="b"/>
            <a:pathLst>
              <a:path w="19475442" h="11669036">
                <a:moveTo>
                  <a:pt x="0" y="0"/>
                </a:moveTo>
                <a:lnTo>
                  <a:pt x="19475442" y="0"/>
                </a:lnTo>
                <a:lnTo>
                  <a:pt x="19475442" y="11669036"/>
                </a:lnTo>
                <a:lnTo>
                  <a:pt x="0" y="1166903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1675059" y="-1219848"/>
            <a:ext cx="7670953" cy="4497096"/>
          </a:xfrm>
          <a:custGeom>
            <a:avLst/>
            <a:gdLst/>
            <a:ahLst/>
            <a:cxnLst/>
            <a:rect l="l" t="t" r="r" b="b"/>
            <a:pathLst>
              <a:path w="7670953" h="4497096">
                <a:moveTo>
                  <a:pt x="0" y="0"/>
                </a:moveTo>
                <a:lnTo>
                  <a:pt x="7670954" y="0"/>
                </a:lnTo>
                <a:lnTo>
                  <a:pt x="7670954" y="4497096"/>
                </a:lnTo>
                <a:lnTo>
                  <a:pt x="0" y="449709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641639" y="2136120"/>
            <a:ext cx="8262930" cy="4009160"/>
            <a:chOff x="0" y="0"/>
            <a:chExt cx="2176245" cy="105591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76245" cy="1055911"/>
            </a:xfrm>
            <a:custGeom>
              <a:avLst/>
              <a:gdLst/>
              <a:ahLst/>
              <a:cxnLst/>
              <a:rect l="l" t="t" r="r" b="b"/>
              <a:pathLst>
                <a:path w="2176245" h="1055911">
                  <a:moveTo>
                    <a:pt x="47784" y="0"/>
                  </a:moveTo>
                  <a:lnTo>
                    <a:pt x="2128461" y="0"/>
                  </a:lnTo>
                  <a:cubicBezTo>
                    <a:pt x="2141134" y="0"/>
                    <a:pt x="2153288" y="5034"/>
                    <a:pt x="2162249" y="13996"/>
                  </a:cubicBezTo>
                  <a:cubicBezTo>
                    <a:pt x="2171210" y="22957"/>
                    <a:pt x="2176245" y="35111"/>
                    <a:pt x="2176245" y="47784"/>
                  </a:cubicBezTo>
                  <a:lnTo>
                    <a:pt x="2176245" y="1008126"/>
                  </a:lnTo>
                  <a:cubicBezTo>
                    <a:pt x="2176245" y="1020800"/>
                    <a:pt x="2171210" y="1032954"/>
                    <a:pt x="2162249" y="1041915"/>
                  </a:cubicBezTo>
                  <a:cubicBezTo>
                    <a:pt x="2153288" y="1050876"/>
                    <a:pt x="2141134" y="1055911"/>
                    <a:pt x="2128461" y="1055911"/>
                  </a:cubicBezTo>
                  <a:lnTo>
                    <a:pt x="47784" y="1055911"/>
                  </a:lnTo>
                  <a:cubicBezTo>
                    <a:pt x="35111" y="1055911"/>
                    <a:pt x="22957" y="1050876"/>
                    <a:pt x="13996" y="1041915"/>
                  </a:cubicBezTo>
                  <a:cubicBezTo>
                    <a:pt x="5034" y="1032954"/>
                    <a:pt x="0" y="1020800"/>
                    <a:pt x="0" y="1008126"/>
                  </a:cubicBezTo>
                  <a:lnTo>
                    <a:pt x="0" y="47784"/>
                  </a:lnTo>
                  <a:cubicBezTo>
                    <a:pt x="0" y="35111"/>
                    <a:pt x="5034" y="22957"/>
                    <a:pt x="13996" y="13996"/>
                  </a:cubicBezTo>
                  <a:cubicBezTo>
                    <a:pt x="22957" y="5034"/>
                    <a:pt x="35111" y="0"/>
                    <a:pt x="47784" y="0"/>
                  </a:cubicBezTo>
                  <a:close/>
                </a:path>
              </a:pathLst>
            </a:custGeom>
            <a:solidFill>
              <a:srgbClr val="FFD3A0">
                <a:alpha val="60000"/>
              </a:srgbClr>
            </a:solidFill>
            <a:ln w="38100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28575"/>
              <a:ext cx="2176245" cy="10273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-915995" y="7860395"/>
            <a:ext cx="11841151" cy="8229600"/>
          </a:xfrm>
          <a:custGeom>
            <a:avLst/>
            <a:gdLst/>
            <a:ahLst/>
            <a:cxnLst/>
            <a:rect l="l" t="t" r="r" b="b"/>
            <a:pathLst>
              <a:path w="11841151" h="8229600">
                <a:moveTo>
                  <a:pt x="0" y="0"/>
                </a:moveTo>
                <a:lnTo>
                  <a:pt x="11841151" y="0"/>
                </a:lnTo>
                <a:lnTo>
                  <a:pt x="1184115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5845935" y="7633118"/>
            <a:ext cx="2826730" cy="3250365"/>
          </a:xfrm>
          <a:custGeom>
            <a:avLst/>
            <a:gdLst/>
            <a:ahLst/>
            <a:cxnLst/>
            <a:rect l="l" t="t" r="r" b="b"/>
            <a:pathLst>
              <a:path w="2826730" h="3250365">
                <a:moveTo>
                  <a:pt x="0" y="0"/>
                </a:moveTo>
                <a:lnTo>
                  <a:pt x="2826730" y="0"/>
                </a:lnTo>
                <a:lnTo>
                  <a:pt x="2826730" y="3250364"/>
                </a:lnTo>
                <a:lnTo>
                  <a:pt x="0" y="325036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b="-3431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260718" y="5381265"/>
            <a:ext cx="6027282" cy="5560779"/>
          </a:xfrm>
          <a:custGeom>
            <a:avLst/>
            <a:gdLst/>
            <a:ahLst/>
            <a:cxnLst/>
            <a:rect l="l" t="t" r="r" b="b"/>
            <a:pathLst>
              <a:path w="6027282" h="5560779">
                <a:moveTo>
                  <a:pt x="0" y="0"/>
                </a:moveTo>
                <a:lnTo>
                  <a:pt x="6027282" y="0"/>
                </a:lnTo>
                <a:lnTo>
                  <a:pt x="6027282" y="5560779"/>
                </a:lnTo>
                <a:lnTo>
                  <a:pt x="0" y="556077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842680" y="5589145"/>
            <a:ext cx="6269059" cy="5450277"/>
          </a:xfrm>
          <a:custGeom>
            <a:avLst/>
            <a:gdLst/>
            <a:ahLst/>
            <a:cxnLst/>
            <a:rect l="l" t="t" r="r" b="b"/>
            <a:pathLst>
              <a:path w="6269059" h="5450277">
                <a:moveTo>
                  <a:pt x="0" y="0"/>
                </a:moveTo>
                <a:lnTo>
                  <a:pt x="6269059" y="0"/>
                </a:lnTo>
                <a:lnTo>
                  <a:pt x="6269059" y="5450276"/>
                </a:lnTo>
                <a:lnTo>
                  <a:pt x="0" y="545027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5163517" y="6530638"/>
            <a:ext cx="7263093" cy="3586206"/>
            <a:chOff x="0" y="0"/>
            <a:chExt cx="1912913" cy="94451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912913" cy="944515"/>
            </a:xfrm>
            <a:custGeom>
              <a:avLst/>
              <a:gdLst/>
              <a:ahLst/>
              <a:cxnLst/>
              <a:rect l="l" t="t" r="r" b="b"/>
              <a:pathLst>
                <a:path w="1912913" h="944515">
                  <a:moveTo>
                    <a:pt x="54362" y="0"/>
                  </a:moveTo>
                  <a:lnTo>
                    <a:pt x="1858551" y="0"/>
                  </a:lnTo>
                  <a:cubicBezTo>
                    <a:pt x="1872969" y="0"/>
                    <a:pt x="1886796" y="5727"/>
                    <a:pt x="1896991" y="15922"/>
                  </a:cubicBezTo>
                  <a:cubicBezTo>
                    <a:pt x="1907186" y="26117"/>
                    <a:pt x="1912913" y="39944"/>
                    <a:pt x="1912913" y="54362"/>
                  </a:cubicBezTo>
                  <a:lnTo>
                    <a:pt x="1912913" y="890153"/>
                  </a:lnTo>
                  <a:cubicBezTo>
                    <a:pt x="1912913" y="920176"/>
                    <a:pt x="1888574" y="944515"/>
                    <a:pt x="1858551" y="944515"/>
                  </a:cubicBezTo>
                  <a:lnTo>
                    <a:pt x="54362" y="944515"/>
                  </a:lnTo>
                  <a:cubicBezTo>
                    <a:pt x="39944" y="944515"/>
                    <a:pt x="26117" y="938788"/>
                    <a:pt x="15922" y="928593"/>
                  </a:cubicBezTo>
                  <a:cubicBezTo>
                    <a:pt x="5727" y="918398"/>
                    <a:pt x="0" y="904571"/>
                    <a:pt x="0" y="890153"/>
                  </a:cubicBezTo>
                  <a:lnTo>
                    <a:pt x="0" y="54362"/>
                  </a:lnTo>
                  <a:cubicBezTo>
                    <a:pt x="0" y="39944"/>
                    <a:pt x="5727" y="26117"/>
                    <a:pt x="15922" y="15922"/>
                  </a:cubicBezTo>
                  <a:cubicBezTo>
                    <a:pt x="26117" y="5727"/>
                    <a:pt x="39944" y="0"/>
                    <a:pt x="54362" y="0"/>
                  </a:cubicBezTo>
                  <a:close/>
                </a:path>
              </a:pathLst>
            </a:custGeom>
            <a:solidFill>
              <a:srgbClr val="FFEFC9">
                <a:alpha val="60000"/>
              </a:srgbClr>
            </a:solidFill>
            <a:ln w="38100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28575"/>
              <a:ext cx="1912913" cy="9159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557686" y="2285640"/>
            <a:ext cx="7422029" cy="3586206"/>
            <a:chOff x="0" y="0"/>
            <a:chExt cx="1954773" cy="94451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954773" cy="944515"/>
            </a:xfrm>
            <a:custGeom>
              <a:avLst/>
              <a:gdLst/>
              <a:ahLst/>
              <a:cxnLst/>
              <a:rect l="l" t="t" r="r" b="b"/>
              <a:pathLst>
                <a:path w="1954773" h="944515">
                  <a:moveTo>
                    <a:pt x="53198" y="0"/>
                  </a:moveTo>
                  <a:lnTo>
                    <a:pt x="1901575" y="0"/>
                  </a:lnTo>
                  <a:cubicBezTo>
                    <a:pt x="1930956" y="0"/>
                    <a:pt x="1954773" y="23818"/>
                    <a:pt x="1954773" y="53198"/>
                  </a:cubicBezTo>
                  <a:lnTo>
                    <a:pt x="1954773" y="891317"/>
                  </a:lnTo>
                  <a:cubicBezTo>
                    <a:pt x="1954773" y="920698"/>
                    <a:pt x="1930956" y="944515"/>
                    <a:pt x="1901575" y="944515"/>
                  </a:cubicBezTo>
                  <a:lnTo>
                    <a:pt x="53198" y="944515"/>
                  </a:lnTo>
                  <a:cubicBezTo>
                    <a:pt x="23818" y="944515"/>
                    <a:pt x="0" y="920698"/>
                    <a:pt x="0" y="891317"/>
                  </a:cubicBezTo>
                  <a:lnTo>
                    <a:pt x="0" y="53198"/>
                  </a:lnTo>
                  <a:cubicBezTo>
                    <a:pt x="0" y="23818"/>
                    <a:pt x="23818" y="0"/>
                    <a:pt x="53198" y="0"/>
                  </a:cubicBezTo>
                  <a:close/>
                </a:path>
              </a:pathLst>
            </a:custGeom>
            <a:solidFill>
              <a:srgbClr val="FFDC6B">
                <a:alpha val="60000"/>
              </a:srgbClr>
            </a:solidFill>
            <a:ln w="38100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28575"/>
              <a:ext cx="1954773" cy="9159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0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13757274" y="2672792"/>
            <a:ext cx="2608212" cy="2608212"/>
          </a:xfrm>
          <a:custGeom>
            <a:avLst/>
            <a:gdLst/>
            <a:ahLst/>
            <a:cxnLst/>
            <a:rect l="l" t="t" r="r" b="b"/>
            <a:pathLst>
              <a:path w="2608212" h="2608212">
                <a:moveTo>
                  <a:pt x="0" y="0"/>
                </a:moveTo>
                <a:lnTo>
                  <a:pt x="2608212" y="0"/>
                </a:lnTo>
                <a:lnTo>
                  <a:pt x="2608212" y="2608212"/>
                </a:lnTo>
                <a:lnTo>
                  <a:pt x="0" y="260821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028700" y="2686405"/>
            <a:ext cx="7488807" cy="2870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88"/>
              </a:lnSpc>
            </a:pPr>
            <a:r>
              <a:rPr lang="en-US" sz="3277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如果遇到了</a:t>
            </a:r>
            <a:r>
              <a:rPr lang="en-US" sz="3277">
                <a:solidFill>
                  <a:srgbClr val="B03540"/>
                </a:solidFill>
                <a:latin typeface="芫荽"/>
                <a:ea typeface="芫荽"/>
                <a:cs typeface="芫荽"/>
                <a:sym typeface="芫荽"/>
              </a:rPr>
              <a:t>性騷擾</a:t>
            </a:r>
            <a:r>
              <a:rPr lang="en-US" sz="3277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，請載明基本資料、姓名、生日、服務機關及職稱、聯絡電話、申訴日期、申訴內容，以及備齊相關的人證或事證資料及請求事項，由本人、法定代理人、委任代理人提出申訴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06662" y="822446"/>
            <a:ext cx="12236437" cy="78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99"/>
              </a:lnSpc>
            </a:pPr>
            <a:r>
              <a:rPr lang="zh-TW" altLang="en-US" sz="6099" dirty="0">
                <a:solidFill>
                  <a:schemeClr val="accent6">
                    <a:lumMod val="75000"/>
                  </a:schemeClr>
                </a:solidFill>
                <a:latin typeface="芫荽"/>
                <a:ea typeface="芫荽"/>
                <a:cs typeface="芫荽"/>
                <a:sym typeface="芫荽"/>
              </a:rPr>
              <a:t>八德國小</a:t>
            </a:r>
            <a:r>
              <a:rPr lang="en-US" sz="6099" dirty="0">
                <a:solidFill>
                  <a:schemeClr val="accent6">
                    <a:lumMod val="75000"/>
                  </a:schemeClr>
                </a:solidFill>
                <a:latin typeface="芫荽"/>
                <a:ea typeface="芫荽"/>
                <a:cs typeface="芫荽"/>
                <a:sym typeface="芫荽"/>
              </a:rPr>
              <a:t>  </a:t>
            </a:r>
            <a:r>
              <a:rPr lang="en-US" sz="6099" dirty="0" err="1">
                <a:solidFill>
                  <a:schemeClr val="accent6">
                    <a:lumMod val="75000"/>
                  </a:schemeClr>
                </a:solidFill>
                <a:latin typeface="芫荽"/>
                <a:ea typeface="芫荽"/>
                <a:cs typeface="芫荽"/>
                <a:sym typeface="芫荽"/>
              </a:rPr>
              <a:t>性騷擾防治宣導</a:t>
            </a:r>
            <a:endParaRPr lang="en-US" sz="6099" dirty="0">
              <a:solidFill>
                <a:schemeClr val="accent6">
                  <a:lumMod val="75000"/>
                </a:schemeClr>
              </a:solidFill>
              <a:latin typeface="芫荽"/>
              <a:ea typeface="芫荽"/>
              <a:cs typeface="芫荽"/>
              <a:sym typeface="芫荽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5811271" y="6573906"/>
            <a:ext cx="6186596" cy="3255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67"/>
              </a:lnSpc>
            </a:pPr>
            <a:r>
              <a:rPr lang="en-US" sz="3840" dirty="0" err="1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申訴管道</a:t>
            </a:r>
            <a:endParaRPr lang="en-US" sz="3840" dirty="0">
              <a:solidFill>
                <a:srgbClr val="000000"/>
              </a:solidFill>
              <a:latin typeface="芫荽"/>
              <a:ea typeface="芫荽"/>
              <a:cs typeface="芫荽"/>
              <a:sym typeface="芫荽"/>
            </a:endParaRPr>
          </a:p>
          <a:p>
            <a:pPr algn="l">
              <a:lnSpc>
                <a:spcPts val="4857"/>
              </a:lnSpc>
            </a:pPr>
            <a:r>
              <a:rPr lang="en-US" sz="2840" dirty="0" err="1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受理單位：本</a:t>
            </a:r>
            <a:r>
              <a:rPr lang="zh-TW" altLang="en-US" sz="28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校</a:t>
            </a:r>
            <a:r>
              <a:rPr lang="en-US" sz="2840" dirty="0" err="1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人事室</a:t>
            </a:r>
            <a:endParaRPr lang="en-US" sz="2840" dirty="0">
              <a:solidFill>
                <a:srgbClr val="000000"/>
              </a:solidFill>
              <a:latin typeface="芫荽"/>
              <a:ea typeface="芫荽"/>
              <a:cs typeface="芫荽"/>
              <a:sym typeface="芫荽"/>
            </a:endParaRPr>
          </a:p>
          <a:p>
            <a:pPr algn="l">
              <a:lnSpc>
                <a:spcPts val="4857"/>
              </a:lnSpc>
            </a:pPr>
            <a:r>
              <a:rPr lang="en-US" sz="28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專線電話：03-3</a:t>
            </a:r>
            <a:r>
              <a:rPr lang="en-US" altLang="zh-TW" sz="28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682943</a:t>
            </a:r>
            <a:endParaRPr lang="en-US" sz="2840" dirty="0">
              <a:solidFill>
                <a:srgbClr val="000000"/>
              </a:solidFill>
              <a:latin typeface="芫荽"/>
              <a:ea typeface="芫荽"/>
              <a:cs typeface="芫荽"/>
              <a:sym typeface="芫荽"/>
            </a:endParaRPr>
          </a:p>
          <a:p>
            <a:pPr algn="l">
              <a:lnSpc>
                <a:spcPts val="4857"/>
              </a:lnSpc>
            </a:pPr>
            <a:r>
              <a:rPr lang="en-US" sz="28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電子信箱：fongchusu@gmail.com</a:t>
            </a:r>
          </a:p>
          <a:p>
            <a:pPr algn="l">
              <a:lnSpc>
                <a:spcPts val="4857"/>
              </a:lnSpc>
            </a:pPr>
            <a:r>
              <a:rPr lang="en-US" sz="28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 （</a:t>
            </a:r>
            <a:r>
              <a:rPr lang="en-US" sz="2840" dirty="0" err="1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受理過程及內容一律保密</a:t>
            </a:r>
            <a:r>
              <a:rPr lang="en-US" sz="2840" dirty="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）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170028" y="2338433"/>
            <a:ext cx="3098672" cy="3250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67"/>
              </a:lnSpc>
            </a:pPr>
            <a:r>
              <a:rPr lang="en-US" sz="384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法規</a:t>
            </a:r>
          </a:p>
          <a:p>
            <a:pPr algn="l">
              <a:lnSpc>
                <a:spcPts val="4857"/>
              </a:lnSpc>
            </a:pPr>
            <a:r>
              <a:rPr lang="en-US" sz="284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桃園市政府教育局</a:t>
            </a:r>
          </a:p>
          <a:p>
            <a:pPr algn="l">
              <a:lnSpc>
                <a:spcPts val="4857"/>
              </a:lnSpc>
            </a:pPr>
            <a:r>
              <a:rPr lang="en-US" sz="284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因性別所產生之歧</a:t>
            </a:r>
          </a:p>
          <a:p>
            <a:pPr algn="l">
              <a:lnSpc>
                <a:spcPts val="4857"/>
              </a:lnSpc>
            </a:pPr>
            <a:r>
              <a:rPr lang="en-US" sz="284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視防治及申訴處理</a:t>
            </a:r>
          </a:p>
          <a:p>
            <a:pPr algn="l">
              <a:lnSpc>
                <a:spcPts val="4857"/>
              </a:lnSpc>
            </a:pPr>
            <a:r>
              <a:rPr lang="en-US" sz="2840">
                <a:solidFill>
                  <a:srgbClr val="000000"/>
                </a:solidFill>
                <a:latin typeface="芫荽"/>
                <a:ea typeface="芫荽"/>
                <a:cs typeface="芫荽"/>
                <a:sym typeface="芫荽"/>
              </a:rPr>
              <a:t>要點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182</Words>
  <Application>Microsoft Office PowerPoint</Application>
  <PresentationFormat>自訂</PresentationFormat>
  <Paragraphs>23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6" baseType="lpstr">
      <vt:lpstr>芫荽</vt:lpstr>
      <vt:lpstr>Arial</vt:lpstr>
      <vt:lpstr>Calibri</vt:lpstr>
      <vt:lpstr>Office Theme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桃園市政府教育局 職場友善宣導</dc:title>
  <dc:creator>賴品君</dc:creator>
  <cp:lastModifiedBy>user</cp:lastModifiedBy>
  <cp:revision>11</cp:revision>
  <cp:lastPrinted>2025-03-19T07:23:33Z</cp:lastPrinted>
  <dcterms:created xsi:type="dcterms:W3CDTF">2006-08-16T00:00:00Z</dcterms:created>
  <dcterms:modified xsi:type="dcterms:W3CDTF">2026-05-14T02:40:26Z</dcterms:modified>
  <dc:identifier>DAGiJjvr91c</dc:identifier>
</cp:coreProperties>
</file>