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12192000" cy="6858000"/>
  <p:notesSz cx="6858000" cy="9144000"/>
  <p:custDataLst>
    <p:tags r:id="rId4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B5653"/>
    <a:srgbClr val="D32E2C"/>
    <a:srgbClr val="595959"/>
    <a:srgbClr val="424242"/>
    <a:srgbClr val="FF1727"/>
    <a:srgbClr val="FFFFFF"/>
    <a:srgbClr val="FF3C2D"/>
    <a:srgbClr val="C82E2A"/>
    <a:srgbClr val="C1110F"/>
    <a:srgbClr val="C10F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113" autoAdjust="0"/>
    <p:restoredTop sz="94660"/>
  </p:normalViewPr>
  <p:slideViewPr>
    <p:cSldViewPr snapToGrid="0">
      <p:cViewPr varScale="1">
        <p:scale>
          <a:sx n="67" d="100"/>
          <a:sy n="67" d="100"/>
        </p:scale>
        <p:origin x="78" y="8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69C4AD-EEE1-423C-A6C0-7D9C6D5C0064}" type="datetimeFigureOut">
              <a:rPr lang="zh-CN" altLang="en-US" smtClean="0"/>
              <a:pPr/>
              <a:t>2026/2/25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5DC2D1-037B-4EEC-BDC4-9A680741A74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720386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5DC2D1-037B-4EEC-BDC4-9A680741A749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108072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13401-DA70-41E3-8779-8AA66F9FA457}" type="datetimeFigureOut">
              <a:rPr lang="zh-CN" altLang="en-US" smtClean="0"/>
              <a:pPr/>
              <a:t>2026/2/25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EFB34-6036-4E70-B8A3-6BB049015AF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90589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13401-DA70-41E3-8779-8AA66F9FA457}" type="datetimeFigureOut">
              <a:rPr lang="zh-CN" altLang="en-US" smtClean="0"/>
              <a:pPr/>
              <a:t>2026/2/25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EFB34-6036-4E70-B8A3-6BB049015AF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45664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13401-DA70-41E3-8779-8AA66F9FA457}" type="datetimeFigureOut">
              <a:rPr lang="zh-CN" altLang="en-US" smtClean="0"/>
              <a:pPr/>
              <a:t>2026/2/25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EFB34-6036-4E70-B8A3-6BB049015AF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54467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13401-DA70-41E3-8779-8AA66F9FA457}" type="datetimeFigureOut">
              <a:rPr lang="zh-CN" altLang="en-US" smtClean="0"/>
              <a:pPr/>
              <a:t>2026/2/25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EFB34-6036-4E70-B8A3-6BB049015AF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47919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13401-DA70-41E3-8779-8AA66F9FA457}" type="datetimeFigureOut">
              <a:rPr lang="zh-CN" altLang="en-US" smtClean="0"/>
              <a:pPr/>
              <a:t>2026/2/25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EFB34-6036-4E70-B8A3-6BB049015AF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63195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13401-DA70-41E3-8779-8AA66F9FA457}" type="datetimeFigureOut">
              <a:rPr lang="zh-CN" altLang="en-US" smtClean="0"/>
              <a:pPr/>
              <a:t>2026/2/25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EFB34-6036-4E70-B8A3-6BB049015AF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5370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13401-DA70-41E3-8779-8AA66F9FA457}" type="datetimeFigureOut">
              <a:rPr lang="zh-CN" altLang="en-US" smtClean="0"/>
              <a:pPr/>
              <a:t>2026/2/25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EFB34-6036-4E70-B8A3-6BB049015AF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98646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13401-DA70-41E3-8779-8AA66F9FA457}" type="datetimeFigureOut">
              <a:rPr lang="zh-CN" altLang="en-US" smtClean="0"/>
              <a:pPr/>
              <a:t>2026/2/25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EFB34-6036-4E70-B8A3-6BB049015AF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80008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13401-DA70-41E3-8779-8AA66F9FA457}" type="datetimeFigureOut">
              <a:rPr lang="zh-CN" altLang="en-US" smtClean="0"/>
              <a:pPr/>
              <a:t>2026/2/25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EFB34-6036-4E70-B8A3-6BB049015AF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70806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13401-DA70-41E3-8779-8AA66F9FA457}" type="datetimeFigureOut">
              <a:rPr lang="zh-CN" altLang="en-US" smtClean="0"/>
              <a:pPr/>
              <a:t>2026/2/25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EFB34-6036-4E70-B8A3-6BB049015AF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7087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13401-DA70-41E3-8779-8AA66F9FA457}" type="datetimeFigureOut">
              <a:rPr lang="zh-CN" altLang="en-US" smtClean="0"/>
              <a:pPr/>
              <a:t>2026/2/25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EFB34-6036-4E70-B8A3-6BB049015AF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1661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513401-DA70-41E3-8779-8AA66F9FA457}" type="datetimeFigureOut">
              <a:rPr lang="zh-CN" altLang="en-US" smtClean="0"/>
              <a:pPr/>
              <a:t>2026/2/25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1EFB34-6036-4E70-B8A3-6BB049015AF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03799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3.jpeg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10" Type="http://schemas.openxmlformats.org/officeDocument/2006/relationships/image" Target="../media/image6.png"/><Relationship Id="rId4" Type="http://schemas.openxmlformats.org/officeDocument/2006/relationships/notesSlide" Target="../notesSlides/notesSlide1.xml"/><Relationship Id="rId9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: 圓角 6">
            <a:extLst>
              <a:ext uri="{FF2B5EF4-FFF2-40B4-BE49-F238E27FC236}">
                <a16:creationId xmlns:a16="http://schemas.microsoft.com/office/drawing/2014/main" id="{DFA27DDD-B977-49DE-8FEF-0FC864A21FF0}"/>
              </a:ext>
            </a:extLst>
          </p:cNvPr>
          <p:cNvSpPr/>
          <p:nvPr/>
        </p:nvSpPr>
        <p:spPr>
          <a:xfrm>
            <a:off x="5197734" y="4184670"/>
            <a:ext cx="6816275" cy="2405507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71" name="文本框 66">
            <a:extLst>
              <a:ext uri="{FF2B5EF4-FFF2-40B4-BE49-F238E27FC236}">
                <a16:creationId xmlns:a16="http://schemas.microsoft.com/office/drawing/2014/main" id="{C82523C6-8D05-4DE6-828E-DC916C3B143E}"/>
              </a:ext>
            </a:extLst>
          </p:cNvPr>
          <p:cNvSpPr txBox="1"/>
          <p:nvPr/>
        </p:nvSpPr>
        <p:spPr>
          <a:xfrm>
            <a:off x="440116" y="298685"/>
            <a:ext cx="15146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講師</a:t>
            </a:r>
            <a:r>
              <a:rPr lang="zh-CN" alt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介绍</a:t>
            </a:r>
          </a:p>
        </p:txBody>
      </p:sp>
      <p:grpSp>
        <p:nvGrpSpPr>
          <p:cNvPr id="16" name="群組 15">
            <a:extLst>
              <a:ext uri="{FF2B5EF4-FFF2-40B4-BE49-F238E27FC236}">
                <a16:creationId xmlns:a16="http://schemas.microsoft.com/office/drawing/2014/main" id="{437644A8-6E94-4DEB-B5E0-1D63BCBC53CE}"/>
              </a:ext>
            </a:extLst>
          </p:cNvPr>
          <p:cNvGrpSpPr/>
          <p:nvPr/>
        </p:nvGrpSpPr>
        <p:grpSpPr>
          <a:xfrm>
            <a:off x="6457587" y="1798015"/>
            <a:ext cx="5553123" cy="2339288"/>
            <a:chOff x="5801392" y="1950388"/>
            <a:chExt cx="5553123" cy="2339288"/>
          </a:xfrm>
        </p:grpSpPr>
        <p:sp>
          <p:nvSpPr>
            <p:cNvPr id="73" name="PA_文本框 72"/>
            <p:cNvSpPr txBox="1"/>
            <p:nvPr>
              <p:custDataLst>
                <p:tags r:id="rId2"/>
              </p:custDataLst>
            </p:nvPr>
          </p:nvSpPr>
          <p:spPr>
            <a:xfrm>
              <a:off x="5867973" y="1950388"/>
              <a:ext cx="5372760" cy="461665"/>
            </a:xfrm>
            <a:prstGeom prst="rect">
              <a:avLst/>
            </a:prstGeom>
          </p:spPr>
          <p:txBody>
            <a:bodyPr wrap="square" rtlCol="0">
              <a:spAutoFit/>
            </a:bodyPr>
            <a:lstStyle/>
            <a:p>
              <a:r>
                <a:rPr lang="zh-TW" altLang="en-US" sz="2400" b="1" dirty="0">
                  <a:solidFill>
                    <a:srgbClr val="002060"/>
                  </a:solidFill>
                  <a:latin typeface="新細明體" panose="02020500000000000000" pitchFamily="18" charset="-120"/>
                  <a:ea typeface="新細明體" panose="02020500000000000000" pitchFamily="18" charset="-120"/>
                </a:rPr>
                <a:t>講題</a:t>
              </a:r>
              <a:r>
                <a:rPr lang="en-US" altLang="zh-TW" sz="2400" b="1" dirty="0">
                  <a:solidFill>
                    <a:srgbClr val="002060"/>
                  </a:solidFill>
                  <a:latin typeface="新細明體" panose="02020500000000000000" pitchFamily="18" charset="-120"/>
                  <a:ea typeface="新細明體" panose="02020500000000000000" pitchFamily="18" charset="-120"/>
                </a:rPr>
                <a:t>/</a:t>
              </a:r>
              <a:r>
                <a:rPr lang="zh-TW" altLang="en-US" sz="2400" b="1" dirty="0">
                  <a:solidFill>
                    <a:srgbClr val="002060"/>
                  </a:solidFill>
                  <a:latin typeface="新細明體" panose="02020500000000000000" pitchFamily="18" charset="-120"/>
                  <a:ea typeface="新細明體" panose="02020500000000000000" pitchFamily="18" charset="-120"/>
                </a:rPr>
                <a:t>「</a:t>
              </a:r>
              <a:r>
                <a:rPr lang="zh-TW" altLang="en-US" sz="2400" b="1" dirty="0">
                  <a:solidFill>
                    <a:srgbClr val="00206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做一個讓孩子願意談話的父母</a:t>
              </a:r>
              <a:r>
                <a:rPr lang="zh-TW" altLang="en-US" sz="2400" b="1" dirty="0">
                  <a:solidFill>
                    <a:srgbClr val="0070C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 </a:t>
              </a:r>
              <a:r>
                <a:rPr lang="zh-TW" altLang="en-US" sz="2400" b="1" dirty="0">
                  <a:solidFill>
                    <a:srgbClr val="002060"/>
                  </a:solidFill>
                  <a:latin typeface="新細明體" panose="02020500000000000000" pitchFamily="18" charset="-120"/>
                </a:rPr>
                <a:t>」</a:t>
              </a:r>
              <a:endParaRPr lang="zh-CN" altLang="en-US" sz="2400" b="1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8" name="矩形 7">
              <a:extLst>
                <a:ext uri="{FF2B5EF4-FFF2-40B4-BE49-F238E27FC236}">
                  <a16:creationId xmlns:a16="http://schemas.microsoft.com/office/drawing/2014/main" id="{3F5AA971-E572-42C1-88D4-ACFBA0D36013}"/>
                </a:ext>
              </a:extLst>
            </p:cNvPr>
            <p:cNvSpPr/>
            <p:nvPr/>
          </p:nvSpPr>
          <p:spPr>
            <a:xfrm>
              <a:off x="5801392" y="3828011"/>
              <a:ext cx="555312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zh-TW" altLang="en-US" sz="2400" b="1" dirty="0">
                  <a:solidFill>
                    <a:srgbClr val="0070C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地點</a:t>
              </a:r>
              <a:r>
                <a:rPr lang="en-US" altLang="zh-TW" sz="2400" b="1" dirty="0">
                  <a:solidFill>
                    <a:srgbClr val="0070C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/</a:t>
              </a:r>
              <a:r>
                <a:rPr lang="zh-TW" altLang="en-US" sz="2400" b="1" dirty="0">
                  <a:solidFill>
                    <a:srgbClr val="0070C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大崗</a:t>
              </a:r>
              <a:r>
                <a:rPr lang="zh-TW" altLang="zh-TW" sz="2400" b="1" dirty="0">
                  <a:solidFill>
                    <a:srgbClr val="0070C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國小</a:t>
              </a:r>
              <a:r>
                <a:rPr lang="zh-TW" altLang="en-US" sz="2400" b="1" dirty="0">
                  <a:solidFill>
                    <a:srgbClr val="0070C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冬陽</a:t>
              </a:r>
              <a:r>
                <a:rPr lang="zh-TW" altLang="zh-TW" sz="2400" b="1" dirty="0">
                  <a:solidFill>
                    <a:srgbClr val="0070C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樓</a:t>
              </a:r>
              <a:r>
                <a:rPr lang="zh-TW" altLang="en-US" sz="2400" b="1" dirty="0">
                  <a:solidFill>
                    <a:srgbClr val="0070C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地下一</a:t>
              </a:r>
              <a:r>
                <a:rPr lang="zh-TW" altLang="zh-TW" sz="2400" b="1" dirty="0">
                  <a:solidFill>
                    <a:srgbClr val="0070C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樓</a:t>
              </a:r>
              <a:r>
                <a:rPr lang="zh-TW" altLang="en-US" sz="2400" b="1" dirty="0">
                  <a:solidFill>
                    <a:srgbClr val="0070C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視聽教室</a:t>
              </a:r>
            </a:p>
          </p:txBody>
        </p:sp>
      </p:grpSp>
      <p:sp>
        <p:nvSpPr>
          <p:cNvPr id="52" name="TextBox 32"/>
          <p:cNvSpPr txBox="1"/>
          <p:nvPr/>
        </p:nvSpPr>
        <p:spPr>
          <a:xfrm>
            <a:off x="5299936" y="4264038"/>
            <a:ext cx="680884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7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TW" altLang="en-US" sz="2400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［達人小檔案］</a:t>
            </a:r>
            <a:endParaRPr lang="en-US" altLang="zh-TW" sz="2400" dirty="0">
              <a:solidFill>
                <a:srgbClr val="FFFFF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400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經歷：</a:t>
            </a:r>
            <a:endParaRPr lang="en-US" altLang="zh-TW" sz="2400" dirty="0">
              <a:solidFill>
                <a:srgbClr val="FFFFF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400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*超過</a:t>
            </a:r>
            <a:r>
              <a:rPr lang="en-US" altLang="zh-TW" sz="2400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31</a:t>
            </a:r>
            <a:r>
              <a:rPr lang="zh-TW" altLang="en-US" sz="2400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年的國小教學經驗</a:t>
            </a:r>
            <a:endParaRPr lang="en-US" altLang="zh-TW" sz="2400" dirty="0">
              <a:solidFill>
                <a:srgbClr val="FFFFF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400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*榮獲教育部教學輔導卓越獎</a:t>
            </a:r>
            <a:endParaRPr lang="en-US" altLang="zh-TW" sz="2400" dirty="0">
              <a:solidFill>
                <a:srgbClr val="FFFFF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400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*中華國際人權促進會執行長</a:t>
            </a:r>
            <a:endParaRPr lang="en-US" altLang="zh-TW" sz="2400" dirty="0">
              <a:solidFill>
                <a:srgbClr val="FFFFF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400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*國內北中南演講場次超過千場</a:t>
            </a:r>
            <a:r>
              <a:rPr lang="en-US" altLang="zh-TW" sz="2400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400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親職講座等議題</a:t>
            </a:r>
            <a:r>
              <a:rPr lang="en-US" altLang="zh-TW" sz="2400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r>
              <a:rPr lang="zh-TW" altLang="en-US" sz="2400" dirty="0">
                <a:solidFill>
                  <a:srgbClr val="FFFF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      </a:t>
            </a:r>
          </a:p>
        </p:txBody>
      </p:sp>
      <p:sp>
        <p:nvSpPr>
          <p:cNvPr id="86" name="PA_圆角矩形 71">
            <a:extLst>
              <a:ext uri="{FF2B5EF4-FFF2-40B4-BE49-F238E27FC236}">
                <a16:creationId xmlns:a16="http://schemas.microsoft.com/office/drawing/2014/main" id="{1FEC68E0-6372-49DF-8C96-359F32441667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5093332" y="133890"/>
            <a:ext cx="6920677" cy="668147"/>
          </a:xfrm>
          <a:prstGeom prst="roundRect">
            <a:avLst>
              <a:gd name="adj" fmla="val 50000"/>
            </a:avLst>
          </a:prstGeom>
          <a:solidFill>
            <a:schemeClr val="tx1">
              <a:lumMod val="65000"/>
              <a:lumOff val="35000"/>
              <a:alpha val="76000"/>
            </a:schemeClr>
          </a:solidFill>
          <a:ln>
            <a:noFill/>
          </a:ln>
          <a:effectLst>
            <a:outerShdw blurRad="241300" sx="102000" sy="102000" algn="ctr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E4EB2ADC-6F01-4666-B0C5-EA5A30AC63BE}"/>
              </a:ext>
            </a:extLst>
          </p:cNvPr>
          <p:cNvSpPr/>
          <p:nvPr/>
        </p:nvSpPr>
        <p:spPr>
          <a:xfrm>
            <a:off x="5171315" y="175575"/>
            <a:ext cx="706608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3200" b="1" kern="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新細明體" panose="02020500000000000000" pitchFamily="18" charset="-120"/>
              </a:rPr>
              <a:t>114</a:t>
            </a:r>
            <a:r>
              <a:rPr lang="zh-TW" altLang="en-US" sz="3200" b="1" kern="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新細明體" panose="02020500000000000000" pitchFamily="18" charset="-120"/>
              </a:rPr>
              <a:t>學</a:t>
            </a:r>
            <a:r>
              <a:rPr lang="zh-TW" altLang="zh-TW" sz="3200" b="1" kern="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新細明體" panose="02020500000000000000" pitchFamily="18" charset="-120"/>
              </a:rPr>
              <a:t>年度</a:t>
            </a:r>
            <a:r>
              <a:rPr lang="zh-TW" altLang="en-US" sz="3200" b="1" kern="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新細明體" panose="02020500000000000000" pitchFamily="18" charset="-120"/>
              </a:rPr>
              <a:t>教育優先區</a:t>
            </a:r>
            <a:r>
              <a:rPr lang="en-US" altLang="zh-TW" sz="3200" b="1" kern="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新細明體" panose="02020500000000000000" pitchFamily="18" charset="-120"/>
              </a:rPr>
              <a:t>-</a:t>
            </a:r>
            <a:r>
              <a:rPr lang="zh-TW" altLang="en-US" sz="3200" b="1" kern="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新細明體" panose="02020500000000000000" pitchFamily="18" charset="-120"/>
              </a:rPr>
              <a:t>親職教育講座</a:t>
            </a:r>
            <a:endParaRPr lang="zh-TW" altLang="en-US" sz="32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5" name="矩形 24">
            <a:extLst>
              <a:ext uri="{FF2B5EF4-FFF2-40B4-BE49-F238E27FC236}">
                <a16:creationId xmlns:a16="http://schemas.microsoft.com/office/drawing/2014/main" id="{6BA06197-D44C-45BA-9D10-948B8F7BF2CB}"/>
              </a:ext>
            </a:extLst>
          </p:cNvPr>
          <p:cNvSpPr/>
          <p:nvPr/>
        </p:nvSpPr>
        <p:spPr>
          <a:xfrm>
            <a:off x="6559477" y="1092073"/>
            <a:ext cx="285687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800" b="1" dirty="0">
                <a:solidFill>
                  <a:schemeClr val="accent2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講師</a:t>
            </a:r>
            <a:r>
              <a:rPr lang="en-US" altLang="zh-TW" sz="2800" b="1" dirty="0">
                <a:solidFill>
                  <a:schemeClr val="accent2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sz="2800" b="1" dirty="0">
                <a:solidFill>
                  <a:schemeClr val="accent2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李惠芬老師</a:t>
            </a:r>
            <a:endParaRPr lang="en-US" altLang="zh-TW" sz="2800" b="1" dirty="0">
              <a:solidFill>
                <a:schemeClr val="accent2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6" name="矩形 25">
            <a:extLst>
              <a:ext uri="{FF2B5EF4-FFF2-40B4-BE49-F238E27FC236}">
                <a16:creationId xmlns:a16="http://schemas.microsoft.com/office/drawing/2014/main" id="{1A2A1DF1-AB90-4C24-976E-3AF95C4F24AD}"/>
              </a:ext>
            </a:extLst>
          </p:cNvPr>
          <p:cNvSpPr/>
          <p:nvPr/>
        </p:nvSpPr>
        <p:spPr>
          <a:xfrm>
            <a:off x="6524168" y="2480143"/>
            <a:ext cx="4479111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400" b="1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日期及時間</a:t>
            </a:r>
            <a:r>
              <a:rPr lang="en-US" altLang="zh-TW" sz="2400" b="1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/115</a:t>
            </a:r>
            <a:r>
              <a:rPr lang="zh-TW" altLang="en-US" sz="2400" b="1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sz="2400" b="1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  <a:r>
              <a:rPr lang="zh-TW" altLang="en-US" sz="2400" b="1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sz="2400" b="1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14</a:t>
            </a:r>
            <a:r>
              <a:rPr lang="zh-TW" altLang="en-US" sz="2400" b="1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日</a:t>
            </a:r>
            <a:r>
              <a:rPr lang="en-US" altLang="zh-TW" sz="2400" b="1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400" b="1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六</a:t>
            </a:r>
            <a:r>
              <a:rPr lang="en-US" altLang="zh-TW" sz="2400" b="1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400" b="1" dirty="0">
                <a:solidFill>
                  <a:srgbClr val="7030A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endParaRPr lang="en-US" altLang="zh-TW" sz="2400" b="1" dirty="0">
              <a:solidFill>
                <a:srgbClr val="7030A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6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16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08:40-12:00</a:t>
            </a:r>
            <a:r>
              <a:rPr lang="zh-TW" altLang="en-US" sz="16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家長報到</a:t>
            </a:r>
            <a:r>
              <a:rPr lang="en-US" altLang="zh-TW" sz="16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&amp;</a:t>
            </a:r>
            <a:r>
              <a:rPr lang="zh-TW" altLang="en-US" sz="16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宣導</a:t>
            </a:r>
            <a:endParaRPr lang="en-US" altLang="zh-TW" sz="1600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6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16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09:00-11:40</a:t>
            </a:r>
            <a:r>
              <a:rPr lang="zh-TW" altLang="en-US" sz="16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講師開講</a:t>
            </a:r>
            <a:endParaRPr lang="en-US" altLang="zh-TW" sz="1600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6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16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11:40-12:00</a:t>
            </a:r>
            <a:r>
              <a:rPr lang="zh-TW" altLang="en-US" sz="16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  <a:r>
              <a:rPr lang="en-US" altLang="zh-TW" sz="16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Q&amp;A</a:t>
            </a:r>
            <a:endParaRPr lang="zh-TW" altLang="en-US" sz="1600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B56F9F52-03DB-4C50-8500-B01ECD5FB53B}"/>
              </a:ext>
            </a:extLst>
          </p:cNvPr>
          <p:cNvSpPr/>
          <p:nvPr/>
        </p:nvSpPr>
        <p:spPr>
          <a:xfrm>
            <a:off x="-2520804" y="2541196"/>
            <a:ext cx="1961117" cy="36149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3FCE0DCA-2235-464C-B9B6-88BD3B93E697}"/>
              </a:ext>
            </a:extLst>
          </p:cNvPr>
          <p:cNvSpPr txBox="1"/>
          <p:nvPr/>
        </p:nvSpPr>
        <p:spPr>
          <a:xfrm>
            <a:off x="2278804" y="3720710"/>
            <a:ext cx="279755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TW" altLang="en-US" sz="1100" b="1" dirty="0">
              <a:latin typeface="文鼎粗隸" panose="03000809000000000000" pitchFamily="65" charset="-120"/>
              <a:ea typeface="文鼎粗隸" panose="03000809000000000000" pitchFamily="65" charset="-120"/>
            </a:endParaRPr>
          </a:p>
        </p:txBody>
      </p:sp>
      <p:sp>
        <p:nvSpPr>
          <p:cNvPr id="21" name="文本框 66">
            <a:extLst>
              <a:ext uri="{FF2B5EF4-FFF2-40B4-BE49-F238E27FC236}">
                <a16:creationId xmlns:a16="http://schemas.microsoft.com/office/drawing/2014/main" id="{A37F148D-E2A1-46B9-8DE1-4FFFE493097A}"/>
              </a:ext>
            </a:extLst>
          </p:cNvPr>
          <p:cNvSpPr txBox="1"/>
          <p:nvPr/>
        </p:nvSpPr>
        <p:spPr>
          <a:xfrm>
            <a:off x="0" y="6110697"/>
            <a:ext cx="1514669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9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報名路徑</a:t>
            </a:r>
            <a:endParaRPr lang="zh-CN" altLang="en-US" sz="1900" b="1" dirty="0">
              <a:solidFill>
                <a:schemeClr val="tx1">
                  <a:lumMod val="65000"/>
                  <a:lumOff val="3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9" name="文字方塊 28">
            <a:extLst>
              <a:ext uri="{FF2B5EF4-FFF2-40B4-BE49-F238E27FC236}">
                <a16:creationId xmlns:a16="http://schemas.microsoft.com/office/drawing/2014/main" id="{7AE64350-299F-4237-BE80-4D9CA8478AFF}"/>
              </a:ext>
            </a:extLst>
          </p:cNvPr>
          <p:cNvSpPr txBox="1"/>
          <p:nvPr/>
        </p:nvSpPr>
        <p:spPr>
          <a:xfrm>
            <a:off x="2039512" y="6156173"/>
            <a:ext cx="616247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TW" sz="1600" dirty="0"/>
              <a:t>https://forms.gle/vgBFJB8epeZ1S6vRA</a:t>
            </a:r>
            <a:endParaRPr lang="zh-TW" altLang="en-US" sz="1600" dirty="0"/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7D496446-DA10-4F80-B17F-AE4E4EEE0A79}"/>
              </a:ext>
            </a:extLst>
          </p:cNvPr>
          <p:cNvSpPr txBox="1"/>
          <p:nvPr/>
        </p:nvSpPr>
        <p:spPr>
          <a:xfrm>
            <a:off x="570432" y="4093931"/>
            <a:ext cx="419262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TW" altLang="en-US" sz="2400" b="1" dirty="0">
                <a:solidFill>
                  <a:schemeClr val="accent2">
                    <a:lumMod val="50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當責備放下、傾聽出現　</a:t>
            </a:r>
            <a:endParaRPr lang="en-US" altLang="zh-TW" sz="2400" b="1" dirty="0">
              <a:solidFill>
                <a:schemeClr val="accent2">
                  <a:lumMod val="50000"/>
                </a:schemeClr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algn="l"/>
            <a:r>
              <a:rPr lang="zh-TW" altLang="en-US" sz="2400" b="1" dirty="0">
                <a:solidFill>
                  <a:schemeClr val="accent2">
                    <a:lumMod val="50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孩子的心就靠近了。</a:t>
            </a:r>
            <a:endParaRPr lang="en-US" altLang="zh-TW" sz="2400" b="1" i="0" dirty="0">
              <a:solidFill>
                <a:schemeClr val="accent2">
                  <a:lumMod val="50000"/>
                </a:schemeClr>
              </a:solidFill>
              <a:effectLst/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algn="l"/>
            <a:r>
              <a:rPr lang="zh-TW" altLang="en-US" sz="2400" b="1" i="0" dirty="0">
                <a:solidFill>
                  <a:schemeClr val="accent5">
                    <a:lumMod val="50000"/>
                  </a:schemeClr>
                </a:solidFill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邀您一起學習，走進孩子願意敞開的對話世界。</a:t>
            </a:r>
            <a:endParaRPr lang="en-US" altLang="zh-TW" sz="2400" b="1" i="0" dirty="0">
              <a:solidFill>
                <a:schemeClr val="accent5">
                  <a:lumMod val="50000"/>
                </a:schemeClr>
              </a:solidFill>
              <a:effectLst/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pic>
        <p:nvPicPr>
          <p:cNvPr id="14" name="圖片 13">
            <a:extLst>
              <a:ext uri="{FF2B5EF4-FFF2-40B4-BE49-F238E27FC236}">
                <a16:creationId xmlns:a16="http://schemas.microsoft.com/office/drawing/2014/main" id="{5A351706-2A1B-48AB-B02A-C0D03603ADC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71" y="795333"/>
            <a:ext cx="2618174" cy="327257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8" name="圖片 17">
            <a:extLst>
              <a:ext uri="{FF2B5EF4-FFF2-40B4-BE49-F238E27FC236}">
                <a16:creationId xmlns:a16="http://schemas.microsoft.com/office/drawing/2014/main" id="{E060ACB4-2BBB-45DA-89F7-7F69BB16720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0007" y="2696914"/>
            <a:ext cx="880751" cy="652805"/>
          </a:xfrm>
          <a:prstGeom prst="rect">
            <a:avLst/>
          </a:prstGeom>
        </p:spPr>
      </p:pic>
      <p:pic>
        <p:nvPicPr>
          <p:cNvPr id="22" name="圖片 21">
            <a:extLst>
              <a:ext uri="{FF2B5EF4-FFF2-40B4-BE49-F238E27FC236}">
                <a16:creationId xmlns:a16="http://schemas.microsoft.com/office/drawing/2014/main" id="{E74BA766-8B12-4424-A659-EE929B7556A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3113" y="945408"/>
            <a:ext cx="947645" cy="728936"/>
          </a:xfrm>
          <a:prstGeom prst="rect">
            <a:avLst/>
          </a:prstGeom>
        </p:spPr>
      </p:pic>
      <p:pic>
        <p:nvPicPr>
          <p:cNvPr id="24" name="圖片 23">
            <a:extLst>
              <a:ext uri="{FF2B5EF4-FFF2-40B4-BE49-F238E27FC236}">
                <a16:creationId xmlns:a16="http://schemas.microsoft.com/office/drawing/2014/main" id="{09A301A1-F60B-4C31-8BB0-254888AA469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6283" y="1714270"/>
            <a:ext cx="1154463" cy="864733"/>
          </a:xfrm>
          <a:prstGeom prst="rect">
            <a:avLst/>
          </a:prstGeom>
        </p:spPr>
      </p:pic>
      <p:pic>
        <p:nvPicPr>
          <p:cNvPr id="28" name="圖片 27">
            <a:extLst>
              <a:ext uri="{FF2B5EF4-FFF2-40B4-BE49-F238E27FC236}">
                <a16:creationId xmlns:a16="http://schemas.microsoft.com/office/drawing/2014/main" id="{85146013-9C41-40C1-890D-1892AD66214A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4624" y="3585541"/>
            <a:ext cx="907839" cy="508390"/>
          </a:xfrm>
          <a:prstGeom prst="rect">
            <a:avLst/>
          </a:prstGeom>
        </p:spPr>
      </p:pic>
      <p:pic>
        <p:nvPicPr>
          <p:cNvPr id="5" name="圖片 4">
            <a:extLst>
              <a:ext uri="{FF2B5EF4-FFF2-40B4-BE49-F238E27FC236}">
                <a16:creationId xmlns:a16="http://schemas.microsoft.com/office/drawing/2014/main" id="{725533CA-894E-497D-9214-E3FBA4F4CB44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271" y="5775202"/>
            <a:ext cx="995821" cy="995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7148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" presetClass="entr" presetSubtype="2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75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75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/>
      <p:bldP spid="8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0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defRPr sz="5400" b="1" smtClean="0">
            <a:solidFill>
              <a:srgbClr val="FDFDFD"/>
            </a:solidFill>
            <a:latin typeface="Century Gothic" panose="020B0502020202020204" pitchFamily="34" charset="0"/>
            <a:ea typeface="微软雅黑" panose="020B0503020204020204" pitchFamily="34" charset="-122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1850</TotalTime>
  <Words>156</Words>
  <Application>Microsoft Office PowerPoint</Application>
  <PresentationFormat>寬螢幕</PresentationFormat>
  <Paragraphs>22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11" baseType="lpstr">
      <vt:lpstr>等线</vt:lpstr>
      <vt:lpstr>宋体</vt:lpstr>
      <vt:lpstr>文鼎粗隸</vt:lpstr>
      <vt:lpstr>微軟正黑體</vt:lpstr>
      <vt:lpstr>微軟正黑體</vt:lpstr>
      <vt:lpstr>新細明體</vt:lpstr>
      <vt:lpstr>Arial</vt:lpstr>
      <vt:lpstr>Calibri</vt:lpstr>
      <vt:lpstr>Calibri Light</vt:lpstr>
      <vt:lpstr>Office 主题</vt:lpstr>
      <vt:lpstr>PowerPoint 簡報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</dc:title>
  <dc:creator>Microsoft 帐户</dc:creator>
  <cp:lastModifiedBy>User</cp:lastModifiedBy>
  <cp:revision>227</cp:revision>
  <dcterms:created xsi:type="dcterms:W3CDTF">2016-12-02T06:04:15Z</dcterms:created>
  <dcterms:modified xsi:type="dcterms:W3CDTF">2026-02-25T01:16:04Z</dcterms:modified>
</cp:coreProperties>
</file>