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7" r:id="rId2"/>
    <p:sldId id="258" r:id="rId3"/>
    <p:sldId id="262" r:id="rId4"/>
    <p:sldId id="259" r:id="rId5"/>
    <p:sldId id="263" r:id="rId6"/>
    <p:sldId id="268" r:id="rId7"/>
    <p:sldId id="280" r:id="rId8"/>
    <p:sldId id="271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7" r:id="rId18"/>
    <p:sldId id="260" r:id="rId19"/>
    <p:sldId id="270" r:id="rId20"/>
    <p:sldId id="279" r:id="rId21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009999"/>
    <a:srgbClr val="33CCFF"/>
    <a:srgbClr val="00CCFF"/>
    <a:srgbClr val="33CCCC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77125" autoAdjust="0"/>
  </p:normalViewPr>
  <p:slideViewPr>
    <p:cSldViewPr snapToGrid="0">
      <p:cViewPr varScale="1">
        <p:scale>
          <a:sx n="89" d="100"/>
          <a:sy n="89" d="100"/>
        </p:scale>
        <p:origin x="14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0YmaclJT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675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7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653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68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755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669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4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4"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 smtClean="0"/>
              <a:t>18</a:t>
            </a:r>
            <a:r>
              <a:rPr lang="zh-TW" altLang="en-US" dirty="0" smtClean="0"/>
              <a:t>歲者。</a:t>
            </a:r>
          </a:p>
          <a:p>
            <a:endParaRPr lang="zh-TW" altLang="en-US" dirty="0" smtClean="0"/>
          </a:p>
          <a:p>
            <a:pPr defTabSz="914214"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依據菸害防制法規定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，以下場所皆為禁菸場所，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各級學校、圖書館、實驗室、表演廳、禮堂、展覽室、會議廳、博物館、美術館、其他文化或社會教育機構，及其他供兒童及少年教育或活動場所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大專院校、圖書館、博物館、美術館、社教機構、體育場、游泳池、老人福利機構等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 smtClean="0"/>
              <a:t>另本市公告禁菸場所</a:t>
            </a:r>
            <a:r>
              <a:rPr lang="en-US" altLang="zh-TW" dirty="0" smtClean="0"/>
              <a:t>:</a:t>
            </a:r>
            <a:r>
              <a:rPr lang="zh-TW" altLang="en-US" dirty="0" smtClean="0"/>
              <a:t>老街、廟宇、辦公場所周邊、公園、高中職以下學校周邊、公車候車亭及連鎖便利商店、咖啡廳、速食店</a:t>
            </a:r>
            <a:r>
              <a:rPr lang="en-US" altLang="zh-TW" dirty="0" smtClean="0"/>
              <a:t>1</a:t>
            </a:r>
            <a:r>
              <a:rPr lang="zh-TW" altLang="en-US" dirty="0" smtClean="0"/>
              <a:t>樓門市前之騎樓、桃園市中路二號社會住宅設置之沿街步道式開放空間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，經舉發將處以新臺幣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千元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~1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萬元。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26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吸食電子煙後，環境中可偵測到煙油的成份，一樣有二手煙的問題，而且電子煙產生的煙霧不容易擴散，除吸食當下對身體有危害外，也會殘留在環境中，造成後續汙染，</a:t>
            </a:r>
            <a:r>
              <a:rPr lang="zh-TW" altLang="en-US" b="1" dirty="0"/>
              <a:t>對家中孩童跟寵物，</a:t>
            </a:r>
            <a:r>
              <a:rPr lang="zh-TW" altLang="zh-TW" b="1" dirty="0"/>
              <a:t>持續</a:t>
            </a:r>
            <a:r>
              <a:rPr lang="zh-TW" altLang="en-US" b="1" dirty="0"/>
              <a:t>造成傷害</a:t>
            </a:r>
            <a:r>
              <a:rPr lang="zh-TW" altLang="zh-TW" b="1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34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當有人</a:t>
            </a:r>
            <a:r>
              <a:rPr lang="zh-TW" altLang="en-US" dirty="0" smtClean="0"/>
              <a:t>抽菸</a:t>
            </a:r>
            <a:r>
              <a:rPr lang="zh-TW" altLang="en-US" dirty="0"/>
              <a:t>，菸裡面有害的東西，就會被抽菸的人跟附近的人吸入，口罩跟棉花上黃黑色的東西，就是對身體有害的物質，當抽越來越多根的香菸，口罩跟棉花顏色更深，對身體越不好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影片中用實驗模擬菸進入身體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</a:t>
            </a:r>
            <a:r>
              <a:rPr lang="zh-TW" altLang="en-US" dirty="0" smtClean="0"/>
              <a:t>用口罩來模擬肺泡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，當抽完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20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根菸後，看似有害氣體接排出，但都殘留在體內並引發各種心血管疾病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心臟病、高血壓及腦中風</a:t>
            </a:r>
            <a:endParaRPr lang="en-US" altLang="zh-TW" dirty="0" smtClean="0">
              <a:latin typeface="新細明體" panose="02020500000000000000" pitchFamily="18" charset="-120"/>
              <a:ea typeface="+mn-ea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等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</a:p>
          <a:p>
            <a:r>
              <a:rPr lang="zh-TW" altLang="en-US" dirty="0"/>
              <a:t>衛生福利部國民健康署菸害防制組</a:t>
            </a:r>
          </a:p>
          <a:p>
            <a:r>
              <a:rPr lang="en-US" altLang="zh-TW" dirty="0" err="1"/>
              <a:t>Youtube</a:t>
            </a:r>
            <a:r>
              <a:rPr lang="zh-TW" altLang="en-US" dirty="0"/>
              <a:t>：</a:t>
            </a:r>
            <a:r>
              <a:rPr lang="en-US" altLang="zh-TW" dirty="0">
                <a:hlinkClick r:id="rId3" tooltip="https://youtu.be/nQlNk--7NhI"/>
              </a:rPr>
              <a:t>https://youtu.be/nQlNk--7NhI</a:t>
            </a:r>
            <a:endParaRPr lang="en-US" altLang="zh-TW" dirty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6326-A759-40F5-9750-B94DA400035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130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大家有聽過一手菸、二手菸、三手菸嗎</a:t>
            </a:r>
            <a:r>
              <a:rPr lang="en-US" altLang="zh-TW" dirty="0"/>
              <a:t>?</a:t>
            </a:r>
            <a:r>
              <a:rPr lang="zh-TW" altLang="en-US" dirty="0"/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zh-TW" b="1" dirty="0"/>
              <a:t>電子煙是將煙油加熱霧化後產生煙霧供人吸食，電子煙含有致癌的危害物質，會傷害身體健康，又會成癮。國外有多起爆炸引起重傷或致死的新聞案例。電子煙是不安全不健康有害的東西。</a:t>
            </a:r>
            <a:endParaRPr lang="en-US" altLang="zh-TW" b="1" dirty="0"/>
          </a:p>
          <a:p>
            <a:r>
              <a:rPr lang="zh-TW" altLang="en-US" dirty="0" smtClean="0"/>
              <a:t>電子煙隱藏的危害物質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尼古丁</a:t>
            </a:r>
            <a:r>
              <a:rPr lang="en-US" altLang="zh-TW" dirty="0" smtClean="0"/>
              <a:t>:</a:t>
            </a:r>
            <a:r>
              <a:rPr lang="zh-TW" altLang="en-US" dirty="0" smtClean="0"/>
              <a:t>尼古丁是從菸草粹取出的生物鹼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，會影響人體神經系統，導致心血管疾病、傷口復原力下降、生育能力變差、消化性潰瘍及胃食道逆流等問題，且為高度成癮物質。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甲醛乙醛</a:t>
            </a:r>
            <a:r>
              <a:rPr lang="en-US" altLang="zh-TW" dirty="0" smtClean="0"/>
              <a:t>:</a:t>
            </a:r>
            <a:r>
              <a:rPr lang="zh-TW" altLang="en-US" dirty="0" smtClean="0"/>
              <a:t>吸入甲醛或乙醛會刺激眼部及呼吸道，引起咳嗽、 喘鳴、胸痛及支氣管炎，長期吸入可能引起慢性呼吸道疾病。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丙二醇</a:t>
            </a:r>
            <a:r>
              <a:rPr lang="en-US" altLang="zh-TW" dirty="0" smtClean="0"/>
              <a:t>:</a:t>
            </a:r>
            <a:r>
              <a:rPr lang="zh-TW" altLang="en-US" dirty="0" smtClean="0"/>
              <a:t>電子煙的主要溶劑，會對皮膚及黏膜產生刺激性，過度使用會造成接觸性皮膚炎、落髮、知覺異常、腎臟損害及肝臟異常。 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電子煙曾因電池發生過爆炸事件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defTabSz="914307">
              <a:defRPr/>
            </a:pPr>
            <a:r>
              <a:rPr lang="zh-TW" altLang="en-US" dirty="0"/>
              <a:t>健康九九</a:t>
            </a:r>
            <a:r>
              <a:rPr lang="en-US" altLang="zh-TW" dirty="0" err="1"/>
              <a:t>Youtube</a:t>
            </a:r>
            <a:r>
              <a:rPr lang="zh-TW" altLang="en-US" dirty="0"/>
              <a:t>專屬頻道：</a:t>
            </a:r>
            <a:r>
              <a:rPr lang="en-US" altLang="zh-TW" dirty="0">
                <a:hlinkClick r:id="rId3" tooltip="https://youtu.be/Fu0YmaclJTA"/>
              </a:rPr>
              <a:t>https://youtu.be/Fu0YmaclJTA</a:t>
            </a:r>
            <a:endParaRPr lang="en-US" altLang="zh-TW" dirty="0"/>
          </a:p>
          <a:p>
            <a:pPr defTabSz="914307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74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en-US" altLang="zh-TW" b="1" dirty="0"/>
              <a:t>1.</a:t>
            </a:r>
            <a:r>
              <a:rPr lang="zh-TW" altLang="zh-TW" b="1" dirty="0"/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4.</a:t>
            </a:r>
            <a:r>
              <a:rPr lang="zh-TW" altLang="en-US" b="1" dirty="0"/>
              <a:t>電子煙油可能被不肖廠商添加毒品</a:t>
            </a:r>
            <a:r>
              <a:rPr lang="en-US" altLang="zh-TW" b="1" dirty="0"/>
              <a:t>(</a:t>
            </a:r>
            <a:r>
              <a:rPr lang="zh-TW" altLang="en-US" b="1" dirty="0"/>
              <a:t>大麻</a:t>
            </a:r>
            <a:r>
              <a:rPr lang="zh-TW" altLang="zh-TW" b="1" dirty="0"/>
              <a:t>、</a:t>
            </a:r>
            <a:r>
              <a:rPr lang="zh-TW" altLang="en-US" b="1" dirty="0"/>
              <a:t>安非他命等</a:t>
            </a:r>
            <a:r>
              <a:rPr lang="en-US" altLang="zh-TW" b="1" dirty="0"/>
              <a:t>)</a:t>
            </a:r>
            <a:r>
              <a:rPr lang="zh-TW" altLang="en-US" b="1" dirty="0"/>
              <a:t>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5.</a:t>
            </a:r>
            <a:r>
              <a:rPr lang="zh-TW" altLang="en-US" b="1" dirty="0"/>
              <a:t>除了電子煙油的問題外，國外曾發生多起</a:t>
            </a:r>
            <a:r>
              <a:rPr lang="zh-TW" altLang="zh-TW" b="1" dirty="0"/>
              <a:t>電子煙</a:t>
            </a:r>
            <a:r>
              <a:rPr lang="zh-TW" altLang="en-US" b="1" dirty="0"/>
              <a:t>內電池</a:t>
            </a:r>
            <a:r>
              <a:rPr lang="zh-TW" altLang="zh-TW" b="1" dirty="0"/>
              <a:t>爆炸</a:t>
            </a:r>
            <a:r>
              <a:rPr lang="zh-TW" altLang="en-US" b="1" dirty="0"/>
              <a:t>，</a:t>
            </a:r>
            <a:r>
              <a:rPr lang="zh-TW" altLang="zh-TW" b="1" dirty="0"/>
              <a:t>而讓吸食者受重傷的案例。</a:t>
            </a:r>
            <a:endParaRPr lang="en-US" altLang="zh-TW" b="1" dirty="0"/>
          </a:p>
          <a:p>
            <a:pPr defTabSz="914307">
              <a:defRPr/>
            </a:pPr>
            <a:endParaRPr lang="en-US" altLang="zh-TW" b="1" dirty="0"/>
          </a:p>
          <a:p>
            <a:endParaRPr lang="en-US" altLang="zh-TW" dirty="0" smtClean="0"/>
          </a:p>
          <a:p>
            <a:r>
              <a:rPr lang="zh-TW" altLang="en-US" dirty="0" smtClean="0"/>
              <a:t>國健署電子煙宣導圖文</a:t>
            </a:r>
            <a:r>
              <a:rPr lang="en-US" altLang="zh-TW" dirty="0" smtClean="0"/>
              <a:t>:https://health99.hpa.gov.tw/material/6819</a:t>
            </a:r>
          </a:p>
          <a:p>
            <a:pPr defTabSz="914307">
              <a:defRPr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4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依據國健署</a:t>
            </a:r>
            <a:r>
              <a:rPr lang="en-US" altLang="zh-TW" dirty="0"/>
              <a:t>108</a:t>
            </a:r>
            <a:r>
              <a:rPr lang="zh-TW" altLang="en-US" dirty="0"/>
              <a:t>年青少年吸菸行為調查，我國青少年第一次開始吸菸的原因，「好奇」、「別人吸跟著吸」及「紓解壓力」就佔了前三名。而青少年開始嘗試吸菸後，有逾三成的青少年（國中生</a:t>
            </a:r>
            <a:r>
              <a:rPr lang="en-US" altLang="zh-TW" dirty="0"/>
              <a:t>30.8%</a:t>
            </a:r>
            <a:r>
              <a:rPr lang="zh-TW" altLang="en-US" dirty="0"/>
              <a:t>，高中職學生</a:t>
            </a:r>
            <a:r>
              <a:rPr lang="en-US" altLang="zh-TW" dirty="0"/>
              <a:t>38.5%</a:t>
            </a:r>
            <a:r>
              <a:rPr lang="zh-TW" altLang="en-US" dirty="0"/>
              <a:t>）仍延續有吸菸之行為。</a:t>
            </a:r>
            <a:endParaRPr lang="en-US" altLang="zh-TW" dirty="0" smtClean="0"/>
          </a:p>
          <a:p>
            <a:r>
              <a:rPr lang="zh-TW" altLang="en-US" dirty="0" smtClean="0"/>
              <a:t>可透過小組釐清或是問答的方式來詢問同學菸品是什麼、對我們的危害又是什麼、拒絕抽菸的好處有什麼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藉此離清觀念以降低青少年對菸品的好奇進而使用菸品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32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 smtClean="0"/>
              <a:t>由前面對菸品危害的釐清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，並藉由問答讓同學知道拒菸的好處，降低對菸品的好奇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r>
              <a:rPr lang="zh-TW" altLang="en-US" dirty="0" smtClean="0"/>
              <a:t>後續利用情境練習強化同學的拒菸技能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 smtClean="0"/>
          </a:p>
          <a:p>
            <a:pPr defTabSz="914307">
              <a:defRPr/>
            </a:pPr>
            <a:r>
              <a:rPr lang="zh-TW" altLang="en-US" dirty="0" smtClean="0"/>
              <a:t>老師可請</a:t>
            </a:r>
            <a:r>
              <a:rPr lang="en-US" altLang="zh-TW" dirty="0" smtClean="0"/>
              <a:t>8</a:t>
            </a:r>
            <a:r>
              <a:rPr lang="zh-TW" altLang="en-US" dirty="0" smtClean="0"/>
              <a:t>位同學上台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，分成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4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組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每組兩招</a:t>
            </a:r>
            <a:r>
              <a:rPr lang="en-US" altLang="zh-TW" dirty="0" smtClean="0">
                <a:latin typeface="新細明體" panose="02020500000000000000" pitchFamily="18" charset="-120"/>
                <a:ea typeface="+mn-ea"/>
              </a:rPr>
              <a:t>)</a:t>
            </a:r>
            <a:r>
              <a:rPr lang="zh-TW" altLang="en-US" dirty="0" smtClean="0">
                <a:latin typeface="新細明體" panose="02020500000000000000" pitchFamily="18" charset="-120"/>
                <a:ea typeface="+mn-ea"/>
              </a:rPr>
              <a:t>，練習拒菸台詞。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2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6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40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69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33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55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69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62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05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94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34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2021/6/7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7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iilCEA8YI&amp;feature=emb_log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youtu.be/LoG5q4xnpCI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hpa.gov.tw/Pages/List.aspx?nodeid=444" TargetMode="Externa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s://youtu.be/Fu0YmaclJT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b="63188"/>
          <a:stretch/>
        </p:blipFill>
        <p:spPr>
          <a:xfrm>
            <a:off x="0" y="-40830"/>
            <a:ext cx="12192000" cy="6898830"/>
          </a:xfrm>
          <a:prstGeom prst="rect">
            <a:avLst/>
          </a:prstGeom>
        </p:spPr>
      </p:pic>
      <p:sp>
        <p:nvSpPr>
          <p:cNvPr id="4" name="標題 3"/>
          <p:cNvSpPr>
            <a:spLocks noGrp="1" noChangeArrowheads="1"/>
          </p:cNvSpPr>
          <p:nvPr>
            <p:ph type="ctrTitle"/>
          </p:nvPr>
        </p:nvSpPr>
        <p:spPr bwMode="auto">
          <a:xfrm>
            <a:off x="1380124" y="3187470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桌遊菸害防制宣導教材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國小版</a:t>
            </a:r>
            <a:endParaRPr lang="zh-TW" altLang="en-US" sz="6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2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39966" y="0"/>
            <a:ext cx="10058400" cy="902859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招式二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3760" y="1230007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轉移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話題法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79" y="324482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683702" y="2980060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「你看，這個點心好好吃喔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要不要試看看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707928" y="3852142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30660" y="3972181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最近有一部卡通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，好有趣唷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一定要看喔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188098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532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97940" y="0"/>
            <a:ext cx="10058400" cy="116031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30479" y="1297119"/>
            <a:ext cx="10515600" cy="565237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1" y="371584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4014991" y="3316856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039217" y="4188938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8991" y="348158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「不行，我真的不想吸。」</a:t>
            </a:r>
          </a:p>
        </p:txBody>
      </p:sp>
      <p:sp>
        <p:nvSpPr>
          <p:cNvPr id="10" name="矩形 9"/>
          <p:cNvSpPr/>
          <p:nvPr/>
        </p:nvSpPr>
        <p:spPr>
          <a:xfrm>
            <a:off x="4318991" y="425853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「我不做違法的事情。」</a:t>
            </a:r>
          </a:p>
        </p:txBody>
      </p:sp>
    </p:spTree>
    <p:extLst>
      <p:ext uri="{BB962C8B-B14F-4D97-AF65-F5344CB8AC3E}">
        <p14:creationId xmlns:p14="http://schemas.microsoft.com/office/powerpoint/2010/main" val="276457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285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32556" y="58311"/>
            <a:ext cx="10058400" cy="91188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313897"/>
            <a:ext cx="10515600" cy="607182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2874088" y="3591050"/>
            <a:ext cx="9113780" cy="729842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" y="3400746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739864" y="3725139"/>
            <a:ext cx="905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「吸菸會上癮又致癌，而且非常難戒，我不想試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你也不要吸啦。」</a:t>
            </a:r>
          </a:p>
        </p:txBody>
      </p:sp>
    </p:spTree>
    <p:extLst>
      <p:ext uri="{BB962C8B-B14F-4D97-AF65-F5344CB8AC3E}">
        <p14:creationId xmlns:p14="http://schemas.microsoft.com/office/powerpoint/2010/main" val="2063522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38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9994" y="-37099"/>
            <a:ext cx="10058400" cy="117806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63367" y="1355842"/>
            <a:ext cx="10515600" cy="514903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激將法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317119" y="3272425"/>
            <a:ext cx="7292699" cy="587229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76" y="334938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2291" y="3378808"/>
            <a:ext cx="766235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「你們說我沒膽量我就吸，那我就真的太沒主見了。」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317119" y="4157157"/>
            <a:ext cx="7292699" cy="646943"/>
          </a:xfrm>
          <a:prstGeom prst="wedgeRectCallout">
            <a:avLst>
              <a:gd name="adj1" fmla="val -55073"/>
              <a:gd name="adj2" fmla="val -2460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2291" y="4293333"/>
            <a:ext cx="6431248" cy="374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「你們說我遜我就吸，那我就真的太遜了。」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4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44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32757" y="62475"/>
            <a:ext cx="10058400" cy="92949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招式六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82148" y="1422953"/>
            <a:ext cx="10515600" cy="556848"/>
          </a:xfrm>
        </p:spPr>
        <p:txBody>
          <a:bodyPr>
            <a:normAutofit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遠離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286990" y="3873650"/>
            <a:ext cx="6436246" cy="646943"/>
          </a:xfrm>
          <a:prstGeom prst="wedgeRectCallout">
            <a:avLst>
              <a:gd name="adj1" fmla="val -56881"/>
              <a:gd name="adj2" fmla="val -1942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339207" y="4687978"/>
            <a:ext cx="6231144" cy="642781"/>
          </a:xfrm>
          <a:prstGeom prst="wedgeRectCallout">
            <a:avLst>
              <a:gd name="adj1" fmla="val -57852"/>
              <a:gd name="adj2" fmla="val -4588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88950" y="4039605"/>
            <a:ext cx="612347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「時間太晚了，我必須回家，我先走了。」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8950" y="3176368"/>
            <a:ext cx="520014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「我先打個重要電話，先離開了。」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8950" y="4846380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「我覺得身體不舒服，先回家休息了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692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3288" y="121994"/>
            <a:ext cx="10058400" cy="94724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540399"/>
            <a:ext cx="10515600" cy="573626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自我解嘲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8" y="4073215"/>
            <a:ext cx="6436246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63288" y="3176368"/>
            <a:ext cx="613950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「沒辦法，我就是害怕阿，不要嘗試算了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9207" y="4212020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「不行啦，我真的很膽小，不敢試啦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4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462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9557" y="-34860"/>
            <a:ext cx="10058400" cy="111592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6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勸服法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7" y="4073215"/>
            <a:ext cx="7548935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12334" y="3228007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「我們是好朋友，我不希望你吸菸啦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39207" y="4212020"/>
            <a:ext cx="772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「不要吸菸啦，這對身體不好，我們都不要嘗試好嗎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32406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234559" y="732646"/>
            <a:ext cx="11674156" cy="6125354"/>
          </a:xfr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同學抽菸或電子煙是不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的行為，被發現在學校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禁菸場所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吸菸除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要上課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戒菸教育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外，還會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店家賣菸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給你、同學或父母給你菸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</a:t>
            </a:r>
            <a:r>
              <a:rPr lang="zh-TW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是不行，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違規的人會被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罰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17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069" y="5906540"/>
            <a:ext cx="1332931" cy="9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1"/>
            <a:ext cx="12192000" cy="999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0" y="260744"/>
            <a:ext cx="9144000" cy="598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8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9584" t="30921" r="11719" b="11390"/>
          <a:stretch/>
        </p:blipFill>
        <p:spPr>
          <a:xfrm>
            <a:off x="935115" y="1112367"/>
            <a:ext cx="9548721" cy="52788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2EB8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8650917" y="6410949"/>
            <a:ext cx="3665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200" dirty="0"/>
              <a:t>資料來源</a:t>
            </a:r>
            <a:r>
              <a:rPr lang="en-US" altLang="zh-TW" sz="1200" dirty="0"/>
              <a:t>:</a:t>
            </a:r>
            <a:r>
              <a:rPr lang="zh-TW" altLang="en-US" sz="1200" dirty="0"/>
              <a:t>                       </a:t>
            </a:r>
            <a:endParaRPr lang="en-US" altLang="zh-TW" sz="1200" dirty="0"/>
          </a:p>
          <a:p>
            <a:r>
              <a:rPr lang="zh-TW" altLang="en-US" sz="1200" dirty="0"/>
              <a:t>國民健康署 </a:t>
            </a:r>
            <a:r>
              <a:rPr lang="en-US" altLang="zh-TW" sz="1200" dirty="0"/>
              <a:t>-</a:t>
            </a:r>
            <a:r>
              <a:rPr lang="zh-TW" altLang="en-US" sz="1200" dirty="0"/>
              <a:t>「菸害</a:t>
            </a:r>
            <a:r>
              <a:rPr lang="en-US" altLang="zh-TW" sz="1200" dirty="0"/>
              <a:t>OUT</a:t>
            </a:r>
            <a:r>
              <a:rPr lang="zh-TW" altLang="en-US" sz="1200" dirty="0"/>
              <a:t>戒菸</a:t>
            </a:r>
            <a:r>
              <a:rPr lang="en-US" altLang="zh-TW" sz="1200" dirty="0"/>
              <a:t>IN</a:t>
            </a:r>
            <a:r>
              <a:rPr lang="zh-TW" altLang="en-US" sz="1200" dirty="0"/>
              <a:t>，無菸的家好處多」</a:t>
            </a: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9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499286" y="133589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8954528" y="6416676"/>
            <a:ext cx="3344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200" dirty="0"/>
              <a:t>資料來源</a:t>
            </a:r>
            <a:r>
              <a:rPr lang="en-US" altLang="zh-TW" sz="1200" dirty="0"/>
              <a:t>:</a:t>
            </a:r>
            <a:r>
              <a:rPr lang="zh-TW" altLang="en-US" sz="1200" dirty="0"/>
              <a:t>          </a:t>
            </a:r>
            <a:endParaRPr lang="en-US" altLang="zh-TW" sz="1200" dirty="0"/>
          </a:p>
          <a:p>
            <a:r>
              <a:rPr lang="zh-TW" altLang="en-US" sz="1200" dirty="0"/>
              <a:t>國民健康署</a:t>
            </a:r>
            <a:r>
              <a:rPr lang="en-US" altLang="zh-TW" sz="1200" dirty="0"/>
              <a:t>-</a:t>
            </a:r>
            <a:r>
              <a:rPr lang="zh-TW" altLang="en-US" sz="1200" dirty="0"/>
              <a:t>科普實驗參考影片</a:t>
            </a:r>
            <a:r>
              <a:rPr lang="en-US" altLang="zh-TW" sz="1200" dirty="0"/>
              <a:t>-</a:t>
            </a:r>
            <a:r>
              <a:rPr lang="zh-TW" altLang="en-US" sz="1200" dirty="0"/>
              <a:t>帶口罩領獎金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41149"/>
          </a:xfrm>
          <a:prstGeom prst="rect">
            <a:avLst/>
          </a:prstGeom>
          <a:solidFill>
            <a:srgbClr val="2EB8C2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823" y="0"/>
            <a:ext cx="10439400" cy="1183589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</p:spTree>
    <p:extLst>
      <p:ext uri="{BB962C8B-B14F-4D97-AF65-F5344CB8AC3E}">
        <p14:creationId xmlns:p14="http://schemas.microsoft.com/office/powerpoint/2010/main" val="258168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376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/>
              <a:t>資料來源</a:t>
            </a:r>
            <a:r>
              <a:rPr lang="en-US" altLang="zh-TW" sz="1200"/>
              <a:t>:</a:t>
            </a:r>
            <a:r>
              <a:rPr lang="zh-TW" altLang="en-US" sz="120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認識菸害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486337" y="1076107"/>
            <a:ext cx="45079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主要致癌物</a:t>
            </a:r>
            <a:r>
              <a:rPr lang="en-US" altLang="zh-TW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16" y="4767262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3157" y="896465"/>
            <a:ext cx="1102325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桃園市政府衛生局無菸網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董氏基金會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擺脫電子煙背後靈影片： 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校園鬧劇篇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https://youtu.be/4HTctTWE3UY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討厭鬼篇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https://youtu.be/LoG5q4xnpCI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國民健康署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https://www.hpa.gov.tw/Pages/List.aspx?nodeid=444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pPr marL="514350" indent="-514350"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043719" cy="74873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4140" y="-246587"/>
            <a:ext cx="12117859" cy="1325563"/>
          </a:xfrm>
        </p:spPr>
        <p:txBody>
          <a:bodyPr>
            <a:normAutofit/>
          </a:bodyPr>
          <a:lstStyle/>
          <a:p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55013" t="60014" r="31188" b="14052"/>
          <a:stretch/>
        </p:blipFill>
        <p:spPr>
          <a:xfrm>
            <a:off x="8091614" y="2600308"/>
            <a:ext cx="1463445" cy="15470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/>
          <a:srcRect l="57608" t="60501" r="33756" b="23990"/>
          <a:stretch/>
        </p:blipFill>
        <p:spPr>
          <a:xfrm>
            <a:off x="9555059" y="4487030"/>
            <a:ext cx="1543575" cy="1559167"/>
          </a:xfrm>
          <a:prstGeom prst="rect">
            <a:avLst/>
          </a:prstGeom>
        </p:spPr>
      </p:pic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54804" t="60451" r="31153" b="14191"/>
          <a:stretch/>
        </p:blipFill>
        <p:spPr>
          <a:xfrm>
            <a:off x="7147831" y="759096"/>
            <a:ext cx="1234767" cy="12542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-1040"/>
            <a:ext cx="12043720" cy="7487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/>
          <a:srcRect l="57343" t="61043" r="33677" b="23918"/>
          <a:stretch/>
        </p:blipFill>
        <p:spPr>
          <a:xfrm>
            <a:off x="5082787" y="1415533"/>
            <a:ext cx="1257736" cy="11847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973346" y="0"/>
            <a:ext cx="565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</p:spTree>
    <p:extLst>
      <p:ext uri="{BB962C8B-B14F-4D97-AF65-F5344CB8AC3E}">
        <p14:creationId xmlns:p14="http://schemas.microsoft.com/office/powerpoint/2010/main" val="335505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2096141-153F-4699-87B0-51AC0628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1" y="329900"/>
            <a:ext cx="8701606" cy="61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3" y="2273643"/>
            <a:ext cx="425503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E985078-440C-4660-BE21-52CC19AF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57874"/>
            <a:ext cx="4631683" cy="6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6C8928-EE18-4580-B7B0-47A060A23BD2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5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18435" name="文字方塊 6"/>
          <p:cNvSpPr txBox="1">
            <a:spLocks noChangeArrowheads="1"/>
          </p:cNvSpPr>
          <p:nvPr/>
        </p:nvSpPr>
        <p:spPr bwMode="auto">
          <a:xfrm>
            <a:off x="10145712" y="6367248"/>
            <a:ext cx="20462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/>
              <a:t>資料來源</a:t>
            </a:r>
            <a:r>
              <a:rPr lang="en-US" altLang="zh-TW" sz="1200" dirty="0"/>
              <a:t>:</a:t>
            </a:r>
            <a:r>
              <a:rPr lang="zh-TW" altLang="en-US" sz="1200" dirty="0"/>
              <a:t>國民健康署</a:t>
            </a:r>
          </a:p>
        </p:txBody>
      </p:sp>
      <p:pic>
        <p:nvPicPr>
          <p:cNvPr id="1843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1152526"/>
            <a:ext cx="13128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電子煙的23事(影片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3685"/>
          <a:stretch/>
        </p:blipFill>
        <p:spPr bwMode="auto">
          <a:xfrm>
            <a:off x="2785818" y="1468870"/>
            <a:ext cx="6620364" cy="45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03363" y="462631"/>
            <a:ext cx="9144000" cy="598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</a:t>
            </a:r>
            <a:r>
              <a:rPr lang="en-US" altLang="zh-TW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51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7118" y="1461889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435697" y="1604037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49091" y="3168281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7930"/>
          <a:stretch/>
        </p:blipFill>
        <p:spPr>
          <a:xfrm>
            <a:off x="1132086" y="3316063"/>
            <a:ext cx="3115649" cy="12980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9091" y="488496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6472"/>
          <a:stretch/>
        </p:blipFill>
        <p:spPr>
          <a:xfrm>
            <a:off x="1132086" y="5013065"/>
            <a:ext cx="3107220" cy="13339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20473" y="1484615"/>
            <a:ext cx="3750652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6647" r="-2243"/>
          <a:stretch/>
        </p:blipFill>
        <p:spPr>
          <a:xfrm>
            <a:off x="6153374" y="1604037"/>
            <a:ext cx="3383639" cy="138692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80827" y="4065043"/>
            <a:ext cx="3690298" cy="1765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2395" t="3620" b="2223"/>
          <a:stretch/>
        </p:blipFill>
        <p:spPr>
          <a:xfrm>
            <a:off x="6153374" y="4294895"/>
            <a:ext cx="3282323" cy="13959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38052" y="4390686"/>
            <a:ext cx="497645" cy="4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32086" y="1641967"/>
            <a:ext cx="3115649" cy="13110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42" y="0"/>
            <a:ext cx="12195542" cy="11915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574" y="-36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電子煙的五大危害</a:t>
            </a:r>
          </a:p>
        </p:txBody>
      </p:sp>
    </p:spTree>
    <p:extLst>
      <p:ext uri="{BB962C8B-B14F-4D97-AF65-F5344CB8AC3E}">
        <p14:creationId xmlns:p14="http://schemas.microsoft.com/office/powerpoint/2010/main" val="318476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害防制小學堂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菸和電子煙是什麼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抽菸或電子煙對我們身體好嗎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拒絕抽菸的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好處有什麼呢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03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57112" y="1830929"/>
            <a:ext cx="11390239" cy="406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當朋友跟你說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4400"/>
              </a:lnSpc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不要來一口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阿，吸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時候很酷喔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lnSpc>
                <a:spcPts val="4400"/>
              </a:lnSpc>
              <a:buNone/>
            </a:pP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同學們抽菸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其實並不酷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使出以下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招教你拒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9416" y="-214688"/>
            <a:ext cx="10515600" cy="150074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拒菸練功坊</a:t>
            </a:r>
          </a:p>
        </p:txBody>
      </p:sp>
    </p:spTree>
    <p:extLst>
      <p:ext uri="{BB962C8B-B14F-4D97-AF65-F5344CB8AC3E}">
        <p14:creationId xmlns:p14="http://schemas.microsoft.com/office/powerpoint/2010/main" val="3308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824908" y="1388895"/>
            <a:ext cx="10058400" cy="699964"/>
          </a:xfrm>
        </p:spPr>
        <p:txBody>
          <a:bodyPr/>
          <a:lstStyle/>
          <a:p>
            <a:r>
              <a:rPr lang="zh-TW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</a:t>
            </a:r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理由法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ED2D2-4F78-465A-8476-5171C7E04618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53"/>
            <a:ext cx="12192000" cy="1113104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029088" y="9308"/>
            <a:ext cx="10058400" cy="104965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1" y="3224385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圖說文字 9"/>
          <p:cNvSpPr/>
          <p:nvPr/>
        </p:nvSpPr>
        <p:spPr>
          <a:xfrm>
            <a:off x="3626143" y="2724259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「醫生說我對香菸成分過敏，所以不能吸菸。」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573926" y="3554868"/>
            <a:ext cx="4915949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626143" y="4375106"/>
            <a:ext cx="6231144" cy="642781"/>
          </a:xfrm>
          <a:prstGeom prst="wedgeRectCallout">
            <a:avLst>
              <a:gd name="adj1" fmla="val -58256"/>
              <a:gd name="adj2" fmla="val -3283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17090" y="446566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「我爸媽管很嚴，要是被他們知道就慘了。」</a:t>
            </a:r>
          </a:p>
        </p:txBody>
      </p:sp>
      <p:sp>
        <p:nvSpPr>
          <p:cNvPr id="14" name="矩形 13"/>
          <p:cNvSpPr/>
          <p:nvPr/>
        </p:nvSpPr>
        <p:spPr>
          <a:xfrm>
            <a:off x="3517090" y="365799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「吸菸是違法的，你不要害我。」</a:t>
            </a:r>
          </a:p>
        </p:txBody>
      </p:sp>
    </p:spTree>
    <p:extLst>
      <p:ext uri="{BB962C8B-B14F-4D97-AF65-F5344CB8AC3E}">
        <p14:creationId xmlns:p14="http://schemas.microsoft.com/office/powerpoint/2010/main" val="210309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2521</TotalTime>
  <Words>2097</Words>
  <Application>Microsoft Office PowerPoint</Application>
  <PresentationFormat>寬螢幕</PresentationFormat>
  <Paragraphs>158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Times New Roman</vt:lpstr>
      <vt:lpstr>Wingdings</vt:lpstr>
      <vt:lpstr>Wingdings 3</vt:lpstr>
      <vt:lpstr>Office 佈景主題</vt:lpstr>
      <vt:lpstr>桌遊菸害防制宣導教材 國小版</vt:lpstr>
      <vt:lpstr>PowerPoint 簡報</vt:lpstr>
      <vt:lpstr>PowerPoint 簡報</vt:lpstr>
      <vt:lpstr>吸菸後的菸燻妝</vt:lpstr>
      <vt:lpstr>PowerPoint 簡報</vt:lpstr>
      <vt:lpstr>電子煙的五大危害</vt:lpstr>
      <vt:lpstr>菸害防制小學堂</vt:lpstr>
      <vt:lpstr>PowerPoint 簡報</vt:lpstr>
      <vt:lpstr>招式一</vt:lpstr>
      <vt:lpstr>招式二</vt:lpstr>
      <vt:lpstr>招式三</vt:lpstr>
      <vt:lpstr>招式四</vt:lpstr>
      <vt:lpstr>招式五</vt:lpstr>
      <vt:lpstr>招式六</vt:lpstr>
      <vt:lpstr>招式七</vt:lpstr>
      <vt:lpstr>招式八</vt:lpstr>
      <vt:lpstr>PowerPoint 簡報</vt:lpstr>
      <vt:lpstr>PowerPoint 簡報</vt:lpstr>
      <vt:lpstr>參考影片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簡霈萱</cp:lastModifiedBy>
  <cp:revision>147</cp:revision>
  <cp:lastPrinted>2021-06-03T10:05:17Z</cp:lastPrinted>
  <dcterms:created xsi:type="dcterms:W3CDTF">2021-02-18T08:53:19Z</dcterms:created>
  <dcterms:modified xsi:type="dcterms:W3CDTF">2021-06-07T00:39:34Z</dcterms:modified>
</cp:coreProperties>
</file>